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77" r:id="rId5"/>
    <p:sldId id="379" r:id="rId6"/>
    <p:sldId id="329" r:id="rId7"/>
    <p:sldId id="331" r:id="rId8"/>
    <p:sldId id="361" r:id="rId9"/>
    <p:sldId id="362" r:id="rId10"/>
    <p:sldId id="283" r:id="rId11"/>
    <p:sldId id="341" r:id="rId12"/>
    <p:sldId id="354" r:id="rId13"/>
    <p:sldId id="390" r:id="rId14"/>
    <p:sldId id="382" r:id="rId15"/>
    <p:sldId id="356" r:id="rId16"/>
    <p:sldId id="352" r:id="rId17"/>
    <p:sldId id="384" r:id="rId18"/>
    <p:sldId id="385" r:id="rId19"/>
    <p:sldId id="391" r:id="rId20"/>
    <p:sldId id="381" r:id="rId21"/>
    <p:sldId id="387" r:id="rId22"/>
    <p:sldId id="393" r:id="rId23"/>
    <p:sldId id="395" r:id="rId24"/>
    <p:sldId id="397" r:id="rId25"/>
    <p:sldId id="396" r:id="rId26"/>
    <p:sldId id="398" r:id="rId27"/>
    <p:sldId id="402" r:id="rId28"/>
    <p:sldId id="388" r:id="rId29"/>
    <p:sldId id="389" r:id="rId30"/>
    <p:sldId id="363" r:id="rId31"/>
    <p:sldId id="400" r:id="rId32"/>
    <p:sldId id="392" r:id="rId33"/>
    <p:sldId id="401" r:id="rId3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BB928E10-A69C-42F6-8B07-A2FEAC067766}">
          <p14:sldIdLst/>
        </p14:section>
        <p14:section name="SLIDE STARTERS" id="{ACC24B29-0CC7-491A-A98A-CF7CBDBE501E}">
          <p14:sldIdLst>
            <p14:sldId id="377"/>
            <p14:sldId id="379"/>
            <p14:sldId id="329"/>
            <p14:sldId id="331"/>
            <p14:sldId id="361"/>
            <p14:sldId id="362"/>
            <p14:sldId id="283"/>
            <p14:sldId id="341"/>
            <p14:sldId id="354"/>
            <p14:sldId id="390"/>
            <p14:sldId id="382"/>
            <p14:sldId id="356"/>
            <p14:sldId id="352"/>
            <p14:sldId id="384"/>
            <p14:sldId id="385"/>
            <p14:sldId id="391"/>
            <p14:sldId id="381"/>
            <p14:sldId id="387"/>
            <p14:sldId id="393"/>
            <p14:sldId id="395"/>
            <p14:sldId id="397"/>
            <p14:sldId id="396"/>
            <p14:sldId id="398"/>
            <p14:sldId id="402"/>
            <p14:sldId id="388"/>
            <p14:sldId id="389"/>
            <p14:sldId id="363"/>
            <p14:sldId id="400"/>
            <p14:sldId id="392"/>
            <p14:sldId id="401"/>
          </p14:sldIdLst>
        </p14:section>
        <p14:section name="THANK YOU" id="{6CD91DAB-8EC3-4802-89E9-0F1C7022FB28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DC5924"/>
    <a:srgbClr val="B7472A"/>
    <a:srgbClr val="000000"/>
    <a:srgbClr val="75D1FF"/>
    <a:srgbClr val="11161C"/>
    <a:srgbClr val="7F7F7F"/>
    <a:srgbClr val="F2F2F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3792" autoAdjust="0"/>
  </p:normalViewPr>
  <p:slideViewPr>
    <p:cSldViewPr snapToGrid="0">
      <p:cViewPr varScale="1">
        <p:scale>
          <a:sx n="123" d="100"/>
          <a:sy n="123" d="100"/>
        </p:scale>
        <p:origin x="132" y="210"/>
      </p:cViewPr>
      <p:guideLst/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8" d="100"/>
        <a:sy n="108" d="100"/>
      </p:scale>
      <p:origin x="0" y="-3162"/>
    </p:cViewPr>
  </p:sorterViewPr>
  <p:notesViewPr>
    <p:cSldViewPr snapToGrid="0">
      <p:cViewPr>
        <p:scale>
          <a:sx n="66" d="100"/>
          <a:sy n="66" d="100"/>
        </p:scale>
        <p:origin x="2539" y="28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7CCA049B-3A46-4BDA-A8F5-2925B00FE570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DBAA5490-FD59-4087-AC7E-016E8A4124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092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44C46CEC-428A-4DD0-A7C7-21AF8DE33E93}" type="datetimeFigureOut">
              <a:rPr lang="en-US" smtClean="0"/>
              <a:t>4/20/2026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4CBCEA92-F142-4D57-B507-37BDAF447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02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use this title animation slide with a new image simply 1) move the top semi-transparent shape</a:t>
            </a:r>
            <a:r>
              <a:rPr lang="en-US" baseline="0" dirty="0"/>
              <a:t> </a:t>
            </a:r>
            <a:r>
              <a:rPr lang="en-US" dirty="0"/>
              <a:t>to the side, 2) delete placeholder image,</a:t>
            </a:r>
            <a:r>
              <a:rPr lang="en-US" baseline="0" dirty="0"/>
              <a:t> </a:t>
            </a:r>
            <a:br>
              <a:rPr lang="en-US" baseline="0" dirty="0"/>
            </a:br>
            <a:r>
              <a:rPr lang="en-US" baseline="0" dirty="0"/>
              <a:t>3) click on the picture icon to add a new picture, 4) </a:t>
            </a:r>
            <a:r>
              <a:rPr lang="en-US" dirty="0"/>
              <a:t>Move semi-transparent shape back to original position, 5) Update text on slide.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825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467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76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904159">
              <a:defRPr/>
            </a:pPr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3861" eaLnBrk="0" hangingPunct="0">
              <a:defRPr/>
            </a:pPr>
            <a:r>
              <a:rPr lang="en-US" sz="400" kern="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defTabSz="904159">
              <a:defRPr/>
            </a:pPr>
            <a:fld id="{23A5C127-CB05-47B6-8D1E-7BC74A68F508}" type="datetime8">
              <a:rPr lang="en-US" sz="1800" kern="0">
                <a:solidFill>
                  <a:sysClr val="windowText" lastClr="000000"/>
                </a:solidFill>
              </a:rPr>
              <a:pPr defTabSz="904159">
                <a:defRPr/>
              </a:pPr>
              <a:t>4/20/2026 9:06 AM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04159">
              <a:defRPr/>
            </a:pPr>
            <a:fld id="{B4008EB6-D09E-4580-8CD6-DDB14511944F}" type="slidenum">
              <a:rPr lang="en-US" sz="1800" kern="0">
                <a:solidFill>
                  <a:sysClr val="windowText" lastClr="000000"/>
                </a:solidFill>
              </a:rPr>
              <a:pPr defTabSz="904159">
                <a:defRPr/>
              </a:pPr>
              <a:t>4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6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947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003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216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687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defTabSz="904159">
              <a:defRPr/>
            </a:pPr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03861" eaLnBrk="0" hangingPunct="0">
              <a:defRPr/>
            </a:pPr>
            <a:r>
              <a:rPr lang="en-US" sz="400" kern="0" dirty="0">
                <a:gradFill>
                  <a:gsLst>
                    <a:gs pos="0">
                      <a:prstClr val="black"/>
                    </a:gs>
                    <a:gs pos="100000">
                      <a:prstClr val="black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rPr>
              <a:t>© 2014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pPr defTabSz="904159">
              <a:defRPr/>
            </a:pPr>
            <a:fld id="{23A5C127-CB05-47B6-8D1E-7BC74A68F508}" type="datetime8">
              <a:rPr lang="en-US" sz="1800" kern="0">
                <a:solidFill>
                  <a:sysClr val="windowText" lastClr="000000"/>
                </a:solidFill>
              </a:rPr>
              <a:pPr defTabSz="904159">
                <a:defRPr/>
              </a:pPr>
              <a:t>4/20/2026 9:06 AM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904159">
              <a:defRPr/>
            </a:pPr>
            <a:fld id="{B4008EB6-D09E-4580-8CD6-DDB14511944F}" type="slidenum">
              <a:rPr lang="en-US" sz="1800" kern="0">
                <a:solidFill>
                  <a:sysClr val="windowText" lastClr="000000"/>
                </a:solidFill>
              </a:rPr>
              <a:pPr defTabSz="904159">
                <a:defRPr/>
              </a:pPr>
              <a:t>9</a:t>
            </a:fld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13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644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18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1" dirty="0"/>
              <a:t>Tip:</a:t>
            </a:r>
          </a:p>
          <a:p>
            <a:pPr algn="l"/>
            <a:r>
              <a:rPr lang="en-US" dirty="0"/>
              <a:t>When using complex image as full-bleed background add a transparency (70%-90%) fill layer to give contrast to text.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05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604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 a</a:t>
            </a:r>
            <a:r>
              <a:rPr lang="en-US" baseline="0" dirty="0"/>
              <a:t>n image and multiple key statements with a strong grid.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0051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4249A-060F-64E9-63D2-40F4FACFE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CDB8E9-5912-E4D4-0945-6E096BACA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D45D8-1B53-3883-5EA3-93175968F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835E3-B943-9A6F-C7DF-03863C798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4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hyperlink" Target="http://www.nealanalytics.com/neal-creative/templates/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ealanalytics.com/neal-creative/templates/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alanalytics.com/templates/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nealanalytics.com/neal-creative/templates/" TargetMode="Externa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0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01043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with numb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/>
          <p:cNvSpPr/>
          <p:nvPr userDrawn="1"/>
        </p:nvSpPr>
        <p:spPr>
          <a:xfrm>
            <a:off x="3803737" y="-65233"/>
            <a:ext cx="4584526" cy="2297766"/>
          </a:xfrm>
          <a:custGeom>
            <a:avLst/>
            <a:gdLst>
              <a:gd name="connsiteX0" fmla="*/ 278 w 4584526"/>
              <a:gd name="connsiteY0" fmla="*/ 0 h 2297766"/>
              <a:gd name="connsiteX1" fmla="*/ 4584248 w 4584526"/>
              <a:gd name="connsiteY1" fmla="*/ 0 h 2297766"/>
              <a:gd name="connsiteX2" fmla="*/ 4584526 w 4584526"/>
              <a:gd name="connsiteY2" fmla="*/ 5503 h 2297766"/>
              <a:gd name="connsiteX3" fmla="*/ 2292263 w 4584526"/>
              <a:gd name="connsiteY3" fmla="*/ 2297766 h 2297766"/>
              <a:gd name="connsiteX4" fmla="*/ 0 w 4584526"/>
              <a:gd name="connsiteY4" fmla="*/ 5503 h 2297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84526" h="2297766">
                <a:moveTo>
                  <a:pt x="278" y="0"/>
                </a:moveTo>
                <a:lnTo>
                  <a:pt x="4584248" y="0"/>
                </a:lnTo>
                <a:lnTo>
                  <a:pt x="4584526" y="5503"/>
                </a:lnTo>
                <a:cubicBezTo>
                  <a:pt x="4584526" y="1271485"/>
                  <a:pt x="3558245" y="2297766"/>
                  <a:pt x="2292263" y="2297766"/>
                </a:cubicBezTo>
                <a:cubicBezTo>
                  <a:pt x="1026281" y="2297766"/>
                  <a:pt x="0" y="1271485"/>
                  <a:pt x="0" y="5503"/>
                </a:cubicBezTo>
                <a:close/>
              </a:path>
            </a:pathLst>
          </a:cu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4"/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302995" y="3383280"/>
            <a:ext cx="11660405" cy="625641"/>
          </a:xfrm>
          <a:prstGeom prst="rect">
            <a:avLst/>
          </a:prstGeom>
        </p:spPr>
        <p:txBody>
          <a:bodyPr vert="horz" lIns="457200" tIns="45720" rIns="45720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i="0" kern="1200" spc="40" baseline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marR="0" lvl="0" indent="0" fontAlgn="auto"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CLICK TO EDIT MASTER TITLE STYLE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923323" y="186061"/>
            <a:ext cx="4376615" cy="627351"/>
          </a:xfrm>
        </p:spPr>
        <p:txBody>
          <a:bodyPr/>
          <a:lstStyle>
            <a:lvl1pPr algn="ctr">
              <a:defRPr sz="2000">
                <a:solidFill>
                  <a:schemeClr val="bg1"/>
                </a:solidFill>
              </a:defRPr>
            </a:lvl1pPr>
            <a:lvl2pPr algn="ctr">
              <a:defRPr sz="1400"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Section Title Here</a:t>
            </a:r>
          </a:p>
          <a:p>
            <a:pPr lvl="1"/>
            <a:r>
              <a:rPr lang="en-US" dirty="0"/>
              <a:t>1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4206240"/>
            <a:ext cx="11658600" cy="424732"/>
          </a:xfrm>
        </p:spPr>
        <p:txBody>
          <a:bodyPr lIns="457200" rIns="4572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400" b="0" i="0" u="none" strike="noStrike" kern="1200" cap="none" spc="0" normalizeH="0" baseline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85000"/>
                    <a:lumOff val="15000"/>
                  </a:srgbClr>
                </a:solidFill>
                <a:effectLst/>
                <a:uLnTx/>
                <a:uFillTx/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Add a short summary sentence here about title/statement above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737094" y="1007413"/>
            <a:ext cx="792205" cy="1200329"/>
          </a:xfrm>
        </p:spPr>
        <p:txBody>
          <a:bodyPr wrap="none" anchor="ctr"/>
          <a:lstStyle>
            <a:lvl1pPr algn="ctr">
              <a:defRPr kumimoji="0" lang="en-US" sz="8000" b="1" i="0" u="none" strike="noStrike" kern="1200" cap="none" spc="0" normalizeH="0" baseline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641874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NUT BASE 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 userDrawn="1"/>
        </p:nvSpPr>
        <p:spPr>
          <a:xfrm>
            <a:off x="2861702" y="157952"/>
            <a:ext cx="6483179" cy="648317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777" y="2935629"/>
            <a:ext cx="5208335" cy="92782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95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dots"/>
          <p:cNvSpPr>
            <a:spLocks noChangeAspect="1"/>
          </p:cNvSpPr>
          <p:nvPr userDrawn="1"/>
        </p:nvSpPr>
        <p:spPr>
          <a:xfrm>
            <a:off x="3448777" y="745024"/>
            <a:ext cx="5309024" cy="5309025"/>
          </a:xfrm>
          <a:prstGeom prst="ellipse">
            <a:avLst/>
          </a:prstGeom>
          <a:noFill/>
          <a:ln w="184150" cap="rnd" cmpd="sng" algn="ctr">
            <a:solidFill>
              <a:schemeClr val="accent4"/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37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dark option FLUSH LEF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26628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dark option CENTERED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algn="ctr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3031631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Quote dark option FLUSH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 BOLD</a:t>
            </a:r>
          </a:p>
        </p:txBody>
      </p:sp>
      <p:sp>
        <p:nvSpPr>
          <p:cNvPr id="7" name="Freeform: Shape 6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865562" y="5276808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 b="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207573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tx2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22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rk Callout with small Non-bullet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597273"/>
            <a:ext cx="4868985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357295"/>
          </a:xfrm>
          <a:prstGeom prst="rect">
            <a:avLst/>
          </a:prstGeom>
        </p:spPr>
        <p:txBody>
          <a:bodyPr lIns="146304" tIns="420624" rIns="146304" anchor="t" anchorCtr="0"/>
          <a:lstStyle>
            <a:lvl1pPr algn="ctr"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599498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779896"/>
            <a:ext cx="5671764" cy="1843069"/>
          </a:xfrm>
        </p:spPr>
        <p:txBody>
          <a:bodyPr/>
          <a:lstStyle>
            <a:lvl1pPr marL="0" indent="0" algn="l">
              <a:buNone/>
              <a:defRPr sz="22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1pPr>
            <a:lvl2pPr marL="0" indent="0" algn="l">
              <a:buNone/>
              <a:defRPr sz="20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  <a:lvl3pPr marL="0" indent="0" algn="l">
              <a:buNone/>
              <a:defRPr sz="18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3pPr>
            <a:lvl4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4pPr>
            <a:lvl5pPr marL="0" indent="0" algn="l">
              <a:buNone/>
              <a:defRPr sz="1600">
                <a:gradFill>
                  <a:gsLst>
                    <a:gs pos="15000">
                      <a:schemeClr val="bg1"/>
                    </a:gs>
                    <a:gs pos="47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200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2472751"/>
            <a:ext cx="4566001" cy="1643527"/>
          </a:xfrm>
        </p:spPr>
        <p:txBody>
          <a:bodyPr wrap="square" lIns="91440" rIns="91440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2800" b="0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0600" y="6484937"/>
            <a:ext cx="42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705723"/>
          </a:xfrm>
        </p:spPr>
        <p:txBody>
          <a:bodyPr/>
          <a:lstStyle>
            <a:lvl1pPr marL="0" indent="0" algn="l">
              <a:buNone/>
              <a:defRPr sz="2200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0.03178 0.00047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>
        <p:tmplLst>
          <p:tmpl lvl="1">
            <p:tnLst>
              <p:par>
                <p:cTn presetID="63" presetClass="path" presetSubtype="0" accel="50000" decel="50000" fill="hold" nodeType="withEffect">
                  <p:stCondLst>
                    <p:cond delay="0"/>
                  </p:stCondLst>
                  <p:childTnLst>
                    <p:animMotion origin="layout" path="M -4.375E-6 -4.07407E-6 L 0.03178 0.00047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1589" y="23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/>
          <p:cNvSpPr/>
          <p:nvPr userDrawn="1"/>
        </p:nvSpPr>
        <p:spPr>
          <a:xfrm>
            <a:off x="129521" y="0"/>
            <a:ext cx="4741280" cy="2353474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431800"/>
            <a:ext cx="5371038" cy="1830245"/>
          </a:xfrm>
        </p:spPr>
        <p:txBody>
          <a:bodyPr wrap="square" lIns="146304" rIns="146304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293687" y="3436331"/>
            <a:ext cx="2286000" cy="1802032"/>
          </a:xfrm>
        </p:spPr>
        <p:txBody>
          <a:bodyPr lIns="182880" tIns="146304" rIns="182880"/>
          <a:lstStyle>
            <a:lvl1pPr marL="0" indent="0" algn="l">
              <a:buNone/>
              <a:defRPr sz="1600" b="1">
                <a:latin typeface="+mn-lt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>
                <a:latin typeface="+mn-lt"/>
              </a:defRPr>
            </a:lvl3pPr>
            <a:lvl4pPr marL="0" indent="0" algn="l">
              <a:buNone/>
              <a:defRPr sz="1100">
                <a:latin typeface="+mn-lt"/>
              </a:defRPr>
            </a:lvl4pPr>
            <a:lvl5pPr marL="0" indent="0" algn="l">
              <a:buNone/>
              <a:defRPr sz="11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555244" y="0"/>
            <a:ext cx="4083304" cy="1926336"/>
          </a:xfrm>
          <a:prstGeom prst="rect">
            <a:avLst/>
          </a:prstGeom>
        </p:spPr>
        <p:txBody>
          <a:bodyPr lIns="146304" tIns="420624" rIns="146304" anchor="t" anchorCtr="0"/>
          <a:lstStyle>
            <a:lvl1pPr>
              <a:defRPr lang="en-US" sz="3200" b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66101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02834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sz="1400" b="0">
                <a:solidFill>
                  <a:schemeClr val="tx1"/>
                </a:solidFill>
                <a:latin typeface="+mn-lt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395677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9763006" y="3436331"/>
            <a:ext cx="2286000" cy="1802032"/>
          </a:xfrm>
        </p:spPr>
        <p:txBody>
          <a:bodyPr lIns="182880" tIns="146304" rIns="91440"/>
          <a:lstStyle>
            <a:lvl1pPr marL="0" indent="0" algn="l">
              <a:buNone/>
              <a:defRPr lang="en-US" sz="16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>
              <a:buNone/>
              <a:defRPr lang="en-US" sz="14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>
              <a:buNone/>
              <a:defRPr sz="1200" b="0">
                <a:latin typeface="+mn-lt"/>
              </a:defRPr>
            </a:lvl3pPr>
            <a:lvl4pPr marL="0" indent="0" algn="l">
              <a:buNone/>
              <a:defRPr sz="1100" b="0">
                <a:latin typeface="+mn-lt"/>
              </a:defRPr>
            </a:lvl4pPr>
            <a:lvl5pPr marL="0" indent="0" algn="l">
              <a:buNone/>
              <a:defRPr sz="1100" b="0">
                <a:latin typeface="+mn-lt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80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8127"/>
            <a:ext cx="3714704" cy="2524794"/>
          </a:xfrm>
        </p:spPr>
        <p:txBody>
          <a:bodyPr lIns="91440" rIns="91440"/>
          <a:lstStyle>
            <a:lvl1pPr algn="ctr">
              <a:spcAft>
                <a:spcPts val="3000"/>
              </a:spcAft>
              <a:defRPr sz="24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168631" y="2598127"/>
            <a:ext cx="3840480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158238" y="2598127"/>
            <a:ext cx="3773077" cy="2524794"/>
          </a:xfrm>
        </p:spPr>
        <p:txBody>
          <a:bodyPr lIns="91440" rIns="91440"/>
          <a:lstStyle>
            <a:lvl1pPr algn="ctr">
              <a:defRPr lang="en-US" sz="2400" kern="1200" dirty="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lang="en-US" sz="2000" kern="1200" dirty="0">
                <a:solidFill>
                  <a:schemeClr val="tx1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Second level</a:t>
            </a:r>
          </a:p>
          <a:p>
            <a:pPr marL="0" lvl="2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Third level</a:t>
            </a:r>
          </a:p>
          <a:p>
            <a:pPr marL="0" lvl="3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Fourth level</a:t>
            </a:r>
          </a:p>
          <a:p>
            <a:pPr marL="0" lvl="4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3000"/>
              </a:spcAft>
              <a:buFont typeface="Arial" panose="020B0604020202020204" pitchFamily="34" charset="0"/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129521" y="0"/>
            <a:ext cx="2749481" cy="1364786"/>
          </a:xfrm>
          <a:custGeom>
            <a:avLst/>
            <a:gdLst>
              <a:gd name="connsiteX0" fmla="*/ 0 w 4741280"/>
              <a:gd name="connsiteY0" fmla="*/ 0 h 2353474"/>
              <a:gd name="connsiteX1" fmla="*/ 4741280 w 4741280"/>
              <a:gd name="connsiteY1" fmla="*/ 0 h 2353474"/>
              <a:gd name="connsiteX2" fmla="*/ 4729949 w 4741280"/>
              <a:gd name="connsiteY2" fmla="*/ 224399 h 2353474"/>
              <a:gd name="connsiteX3" fmla="*/ 2370640 w 4741280"/>
              <a:gd name="connsiteY3" fmla="*/ 2353474 h 2353474"/>
              <a:gd name="connsiteX4" fmla="*/ 11331 w 4741280"/>
              <a:gd name="connsiteY4" fmla="*/ 224399 h 235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1280" h="2353474">
                <a:moveTo>
                  <a:pt x="0" y="0"/>
                </a:moveTo>
                <a:lnTo>
                  <a:pt x="4741280" y="0"/>
                </a:lnTo>
                <a:lnTo>
                  <a:pt x="4729949" y="224399"/>
                </a:lnTo>
                <a:cubicBezTo>
                  <a:pt x="4608502" y="1420269"/>
                  <a:pt x="3598552" y="2353474"/>
                  <a:pt x="2370640" y="2353474"/>
                </a:cubicBezTo>
                <a:cubicBezTo>
                  <a:pt x="1142728" y="2353474"/>
                  <a:pt x="132779" y="1420269"/>
                  <a:pt x="11331" y="22439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322" y="339408"/>
            <a:ext cx="2375877" cy="535531"/>
          </a:xfrm>
        </p:spPr>
        <p:txBody>
          <a:bodyPr/>
          <a:lstStyle>
            <a:lvl1pPr algn="ctr">
              <a:defRPr lang="en-US" sz="3200" b="0" i="0" kern="1200" spc="60" baseline="0" dirty="0">
                <a:solidFill>
                  <a:schemeClr val="bg1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879003" y="419100"/>
            <a:ext cx="9084398" cy="13700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865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 5 Pillars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121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658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2483635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4898612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7313589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9728566" y="3493674"/>
            <a:ext cx="2377440" cy="2226763"/>
          </a:xfrm>
        </p:spPr>
        <p:txBody>
          <a:bodyPr lIns="146304" rIns="146304"/>
          <a:lstStyle>
            <a:lvl1pPr algn="ctr">
              <a:defRPr sz="2200">
                <a:gradFill>
                  <a:gsLst>
                    <a:gs pos="15000">
                      <a:schemeClr val="tx2"/>
                    </a:gs>
                    <a:gs pos="47000">
                      <a:schemeClr val="tx2"/>
                    </a:gs>
                  </a:gsLst>
                  <a:lin ang="5400000" scaled="1"/>
                </a:gra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97258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712235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7542189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957166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5127212" y="3382066"/>
            <a:ext cx="192024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70361"/>
            <a:ext cx="12192000" cy="535531"/>
          </a:xfr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8658" y="2577396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9" hasCustomPrompt="1"/>
          </p:nvPr>
        </p:nvSpPr>
        <p:spPr>
          <a:xfrm>
            <a:off x="2483635" y="2577396"/>
            <a:ext cx="2377440" cy="840230"/>
          </a:xfrm>
        </p:spPr>
        <p:txBody>
          <a:bodyPr lIns="146304" rIns="146304"/>
          <a:lstStyle>
            <a:lvl1pPr algn="ctr">
              <a:defRPr lang="en-US" sz="5400" b="1" kern="12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#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20" hasCustomPrompt="1"/>
          </p:nvPr>
        </p:nvSpPr>
        <p:spPr>
          <a:xfrm>
            <a:off x="4898612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21" hasCustomPrompt="1"/>
          </p:nvPr>
        </p:nvSpPr>
        <p:spPr>
          <a:xfrm>
            <a:off x="7313589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22" hasCustomPrompt="1"/>
          </p:nvPr>
        </p:nvSpPr>
        <p:spPr>
          <a:xfrm>
            <a:off x="9728566" y="2577396"/>
            <a:ext cx="2377440" cy="840230"/>
          </a:xfrm>
        </p:spPr>
        <p:txBody>
          <a:bodyPr vert="horz" wrap="square" lIns="146304" tIns="45720" rIns="146304" bIns="45720" rtlCol="0">
            <a:spAutoFit/>
          </a:bodyPr>
          <a:lstStyle>
            <a:lvl1pPr algn="ctr">
              <a:defRPr lang="en-US" sz="540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</a:lstStyle>
          <a:p>
            <a:pPr lvl="0" algn="ctr"/>
            <a:r>
              <a:rPr lang="en-US" dirty="0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32491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 p14:presetBounceEnd="32000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 p14:bounceEnd="32000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1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4" decel="10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3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3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7" grpId="0" uiExpand="1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9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0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1" grpId="0">
            <p:tmplLst>
              <p:tmpl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7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8" grpId="0" uiExpand="1" build="p">
            <p:tmplLst>
              <p:tmpl lvl="1"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2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3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4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  <p:tmpl lvl="5">
                <p:tnLst>
                  <p:par>
                    <p:cTn presetID="2" presetClass="entr" presetSubtype="4" decel="10000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8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1+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19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1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19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0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0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  <p:bldP spid="21" grpId="0">
            <p:tmplLst>
              <p:tmpl>
                <p:tnLst>
                  <p:par>
                    <p:cTn presetID="2" presetClass="entr" presetSubtype="1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2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ppt_x</p:attrName>
                            </p:attrNameLst>
                          </p:cBhvr>
                          <p:tavLst>
                            <p:tav tm="0">
                              <p:val>
                                <p:strVal val="#ppt_x"/>
                              </p:val>
                            </p:tav>
                            <p:tav tm="100000">
                              <p:val>
                                <p:strVal val="#ppt_x"/>
                              </p:val>
                            </p:tav>
                          </p:tavLst>
                        </p:anim>
                        <p:anim calcmode="lin" valueType="num">
                          <p:cBhvr additive="base">
                            <p:cTn dur="750" fill="hold"/>
                            <p:tgtEl>
                              <p:spTgt spid="21"/>
                            </p:tgtEl>
                            <p:attrNameLst>
                              <p:attrName>ppt_y</p:attrName>
                            </p:attrNameLst>
                          </p:cBhvr>
                          <p:tavLst>
                            <p:tav tm="0">
                              <p:val>
                                <p:strVal val="0-#ppt_h/2"/>
                              </p:val>
                            </p:tav>
                            <p:tav tm="100000">
                              <p:val>
                                <p:strVal val="#ppt_y"/>
                              </p:val>
                            </p:tav>
                          </p:tavLst>
                        </p:anim>
                      </p:childTnLst>
                    </p:cTn>
                  </p:par>
                </p:tnLst>
              </p:tmpl>
            </p:tmplLst>
          </p:bldP>
        </p:bldLst>
      </p:timing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pictures or go online at…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805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19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37561" y="6484937"/>
            <a:ext cx="3877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5AE1514C-5E56-4738-A1FF-4B1CFD2A3E3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096000" cy="2594043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096000" cy="548957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10343911" y="6498718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57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Right Phot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6129304" y="0"/>
            <a:ext cx="6062696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3600" b="1" cap="none" baseline="0">
                <a:solidFill>
                  <a:srgbClr val="FFC000"/>
                </a:soli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3429000"/>
            <a:ext cx="6129304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0" y="1554163"/>
            <a:ext cx="612930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3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4443" y="3425619"/>
            <a:ext cx="6097555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094443" y="1554163"/>
            <a:ext cx="6097556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0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>
            <a:off x="0" y="0"/>
            <a:ext cx="6094444" cy="6856100"/>
          </a:xfrm>
          <a:blipFill>
            <a:blip r:embed="rId2"/>
            <a:srcRect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80534" y="3429000"/>
            <a:ext cx="6011466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algn="ctr"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8" hasCustomPrompt="1"/>
          </p:nvPr>
        </p:nvSpPr>
        <p:spPr>
          <a:xfrm>
            <a:off x="77433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6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0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138266" y="3457545"/>
            <a:ext cx="6053733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solidFill>
                  <a:schemeClr val="tx2"/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6138267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50/50 photo layout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84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 bwMode="ltGray">
          <a:xfrm flipH="1">
            <a:off x="-1" y="0"/>
            <a:ext cx="6094444" cy="6856100"/>
          </a:xfrm>
          <a:blipFill>
            <a:blip r:embed="rId2"/>
            <a:stretch>
              <a:fillRect/>
            </a:stretch>
          </a:blipFill>
        </p:spPr>
        <p:txBody>
          <a:bodyPr tIns="548640" anchor="ctr" anchorCtr="0">
            <a:noAutofit/>
          </a:bodyPr>
          <a:lstStyle>
            <a:lvl1pPr marL="0" indent="0" algn="ctr">
              <a:buNone/>
              <a:defRPr sz="1568" b="1" cap="none" baseline="0">
                <a:gradFill>
                  <a:gsLst>
                    <a:gs pos="0">
                      <a:srgbClr val="FFFFFF"/>
                    </a:gs>
                    <a:gs pos="27000">
                      <a:srgbClr val="FFFFFF"/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96000" y="2356398"/>
            <a:ext cx="6096000" cy="2145203"/>
          </a:xfrm>
        </p:spPr>
        <p:txBody>
          <a:bodyPr anchor="ctr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ts val="2400"/>
              </a:spcBef>
              <a:spcAft>
                <a:spcPts val="6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spcBef>
                <a:spcPts val="0"/>
              </a:spcBef>
              <a:spcAft>
                <a:spcPts val="600"/>
              </a:spcAft>
              <a:defRPr sz="2800"/>
            </a:lvl2pPr>
            <a:lvl3pPr algn="ctr">
              <a:spcBef>
                <a:spcPts val="0"/>
              </a:spcBef>
              <a:spcAft>
                <a:spcPts val="600"/>
              </a:spcAft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spcBef>
                <a:spcPts val="0"/>
              </a:spcBef>
              <a:spcAft>
                <a:spcPts val="600"/>
              </a:spcAft>
              <a:defRPr sz="2000" b="1"/>
            </a:lvl4pPr>
            <a:lvl5pPr algn="ctr"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0548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50-50 Left Photo Layou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0413" cy="6858000"/>
          </a:xfrm>
          <a:blipFill>
            <a:blip r:embed="rId2"/>
            <a:stretch>
              <a:fillRect/>
            </a:stretch>
          </a:blipFill>
        </p:spPr>
        <p:txBody>
          <a:bodyPr anchor="ctr" anchorCtr="0">
            <a:noAutofit/>
          </a:bodyPr>
          <a:lstStyle>
            <a:lvl1pPr algn="r">
              <a:defRPr baseline="0"/>
            </a:lvl1pPr>
          </a:lstStyle>
          <a:p>
            <a:r>
              <a:rPr lang="en-US" dirty="0"/>
              <a:t>Full Bleed Picture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8" hasCustomPrompt="1"/>
          </p:nvPr>
        </p:nvSpPr>
        <p:spPr>
          <a:xfrm>
            <a:off x="1875949" y="419100"/>
            <a:ext cx="2377440" cy="840230"/>
          </a:xfrm>
        </p:spPr>
        <p:txBody>
          <a:bodyPr lIns="146304" rIns="146304"/>
          <a:lstStyle>
            <a:lvl1pPr marL="0" algn="ctr" defTabSz="914400" rtl="0" eaLnBrk="1" latinLnBrk="0" hangingPunct="1">
              <a:defRPr lang="en-US" sz="5400" kern="1200" dirty="0">
                <a:solidFill>
                  <a:schemeClr val="accent4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defRPr>
            </a:lvl1pPr>
            <a:lvl2pPr algn="ctr"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algn="ctr">
              <a:defRPr sz="1800"/>
            </a:lvl3pPr>
            <a:lvl4pPr algn="ctr">
              <a:defRPr sz="1800">
                <a:latin typeface="+mn-lt"/>
              </a:defRPr>
            </a:lvl4pPr>
            <a:lvl5pPr algn="ctr"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04800" y="3429000"/>
            <a:ext cx="5960269" cy="2754087"/>
          </a:xfrm>
        </p:spPr>
        <p:txBody>
          <a:bodyPr anchor="t" anchorCtr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3000"/>
              </a:spcAft>
              <a:buNone/>
              <a:defRPr lang="en-US" sz="3600" b="0" i="0" kern="1200" spc="0" baseline="0" dirty="0">
                <a:gradFill>
                  <a:gsLst>
                    <a:gs pos="0">
                      <a:schemeClr val="tx2"/>
                    </a:gs>
                    <a:gs pos="100000">
                      <a:schemeClr val="tx2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  <a:lvl2pPr algn="ctr">
              <a:defRPr sz="2800"/>
            </a:lvl2pPr>
            <a:lvl3pPr algn="ctr">
              <a:defRPr lang="en-US" sz="2400" b="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ctr">
              <a:defRPr sz="2000" b="1"/>
            </a:lvl4pPr>
            <a:lvl5pPr algn="ctr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554164"/>
            <a:ext cx="5875734" cy="535531"/>
          </a:xfrm>
        </p:spPr>
        <p:txBody>
          <a:bodyPr/>
          <a:lstStyle>
            <a:lvl1pPr algn="ctr">
              <a:defRPr sz="3600" b="0">
                <a:latin typeface="+mj-lt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3200" b="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marL="0" lvl="1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US" dirty="0"/>
              <a:t>Headline</a:t>
            </a: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40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98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 lIns="91440">
            <a:noAutofit/>
          </a:bodyPr>
          <a:lstStyle>
            <a:lvl1pPr algn="ctr">
              <a:defRPr/>
            </a:lvl1pPr>
          </a:lstStyle>
          <a:p>
            <a:r>
              <a:rPr lang="en-US" baseline="0" dirty="0"/>
              <a:t>Click icon to add picture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1403495"/>
          </a:xfrm>
          <a:prstGeom prst="rect">
            <a:avLst/>
          </a:prstGeom>
        </p:spPr>
        <p:txBody>
          <a:bodyPr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4073567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58395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648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4BDA58-9C93-4222-A4EC-4BEB46CE06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5"/>
            <a:ext cx="12192000" cy="685164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Box 5">
            <a:hlinkClick r:id="rId3"/>
            <a:extLst>
              <a:ext uri="{FF2B5EF4-FFF2-40B4-BE49-F238E27FC236}">
                <a16:creationId xmlns:a16="http://schemas.microsoft.com/office/drawing/2014/main" id="{FC5E276D-531E-45A9-B450-EFEC62CDC8DF}"/>
              </a:ext>
            </a:extLst>
          </p:cNvPr>
          <p:cNvSpPr txBox="1"/>
          <p:nvPr userDrawn="1"/>
        </p:nvSpPr>
        <p:spPr>
          <a:xfrm>
            <a:off x="4961284" y="93791"/>
            <a:ext cx="2269433" cy="3165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</p:spPr>
        <p:txBody>
          <a:bodyPr wrap="square" lIns="0" rIns="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7" name="TextBox 6">
            <a:hlinkClick r:id="rId4"/>
          </p:cNvPr>
          <p:cNvSpPr txBox="1"/>
          <p:nvPr userDrawn="1"/>
        </p:nvSpPr>
        <p:spPr>
          <a:xfrm>
            <a:off x="0" y="6548363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tx1"/>
                </a:solidFill>
              </a:rPr>
              <a:t>Neal Creative </a:t>
            </a:r>
            <a:r>
              <a:rPr lang="en-US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tx1"/>
                </a:solidFill>
              </a:rPr>
              <a:t> </a:t>
            </a:r>
            <a:endParaRPr lang="en-US" sz="1000" b="1" dirty="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F273A61-5610-4355-89F3-7C90515BFCC9}"/>
              </a:ext>
            </a:extLst>
          </p:cNvPr>
          <p:cNvGrpSpPr/>
          <p:nvPr userDrawn="1"/>
        </p:nvGrpSpPr>
        <p:grpSpPr>
          <a:xfrm>
            <a:off x="5976075" y="3634505"/>
            <a:ext cx="1700633" cy="1798732"/>
            <a:chOff x="5976075" y="3634505"/>
            <a:chExt cx="1700633" cy="17987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A49345F-7A53-4131-8BB4-087032A6CC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61135" y="4142336"/>
              <a:ext cx="860601" cy="12909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96D35F-1F19-4447-829C-790DF2B8D2DD}"/>
                </a:ext>
              </a:extLst>
            </p:cNvPr>
            <p:cNvSpPr txBox="1"/>
            <p:nvPr/>
          </p:nvSpPr>
          <p:spPr>
            <a:xfrm>
              <a:off x="5976075" y="3634505"/>
              <a:ext cx="170063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TIP 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│ Use the built-in 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olor palette with green and yellow for callouts and accents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556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R TRANSI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Oval 18"/>
          <p:cNvSpPr/>
          <p:nvPr userDrawn="1"/>
        </p:nvSpPr>
        <p:spPr>
          <a:xfrm>
            <a:off x="1219939" y="-739444"/>
            <a:ext cx="9107555" cy="9034439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907634" y="3213970"/>
            <a:ext cx="2805809" cy="2783284"/>
          </a:xfrm>
          <a:prstGeom prst="ellipse">
            <a:avLst/>
          </a:prstGeom>
          <a:noFill/>
          <a:ln w="19050" cap="flat" cmpd="sng" algn="ctr">
            <a:solidFill>
              <a:srgbClr val="75D1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9939" y="2240230"/>
            <a:ext cx="9107555" cy="2308324"/>
          </a:xfrm>
          <a:prstGeom prst="rect">
            <a:avLst/>
          </a:prstGeom>
          <a:noFill/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8000" b="1" i="0" kern="1200" spc="-3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E516C148-33F4-423B-AB9D-096AA82E12F1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noProof="0" dirty="0">
                <a:solidFill>
                  <a:schemeClr val="bg2">
                    <a:lumMod val="50000"/>
                  </a:schemeClr>
                </a:solidFill>
              </a:rPr>
              <a:t>Neal Creative </a:t>
            </a:r>
            <a:r>
              <a:rPr lang="en-US" sz="90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noProof="0" dirty="0">
                <a:solidFill>
                  <a:schemeClr val="bg2">
                    <a:lumMod val="50000"/>
                  </a:schemeClr>
                </a:solidFill>
              </a:rPr>
              <a:t> </a:t>
            </a:r>
            <a:endParaRPr lang="en-US" sz="1000" b="1" noProof="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0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1" grpId="0" animBg="1"/>
      <p:bldP spid="21" grpId="1" animBg="1"/>
      <p:bldP spid="22" grpId="0" animBg="1"/>
      <p:bldP spid="22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allout with small Non-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29748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69240" y="3367878"/>
            <a:ext cx="5192775" cy="1830245"/>
          </a:xfrm>
        </p:spPr>
        <p:txBody>
          <a:bodyPr wrap="square">
            <a:spAutoFit/>
          </a:bodyPr>
          <a:lstStyle>
            <a:lvl1pPr marL="0" marR="0" indent="0" algn="l" defTabSz="914367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Wingdings" pitchFamily="2" charset="2"/>
              <a:buNone/>
              <a:tabLst/>
              <a:defRPr lang="en-US" sz="3137" kern="1200" spc="0" baseline="0" dirty="0">
                <a:gradFill>
                  <a:gsLst>
                    <a:gs pos="1250">
                      <a:schemeClr val="tx2"/>
                    </a:gs>
                    <a:gs pos="99000">
                      <a:schemeClr val="tx2"/>
                    </a:gs>
                  </a:gsLst>
                  <a:lin ang="5400000" scaled="0"/>
                </a:gradFill>
                <a:latin typeface="+mj-lt"/>
                <a:ea typeface="+mn-ea"/>
                <a:cs typeface="+mn-cs"/>
              </a:defRPr>
            </a:lvl1pPr>
            <a:lvl2pPr marL="0" indent="0">
              <a:buNone/>
              <a:defRPr sz="1961"/>
            </a:lvl2pPr>
            <a:lvl3pPr marL="227209" indent="0">
              <a:buNone/>
              <a:tabLst/>
              <a:defRPr sz="1961"/>
            </a:lvl3pPr>
            <a:lvl4pPr marL="451306" indent="0">
              <a:buNone/>
              <a:defRPr/>
            </a:lvl4pPr>
            <a:lvl5pPr marL="672290" indent="0">
              <a:buNone/>
              <a:tabLst/>
              <a:defRPr/>
            </a:lvl5pPr>
          </a:lstStyle>
          <a:p>
            <a:r>
              <a:rPr lang="en-US" dirty="0"/>
              <a:t>A short introduction</a:t>
            </a:r>
            <a:br>
              <a:rPr lang="en-US" dirty="0"/>
            </a:br>
            <a:r>
              <a:rPr lang="en-US" dirty="0"/>
              <a:t>to the data, revealing</a:t>
            </a:r>
            <a:br>
              <a:rPr lang="en-US" dirty="0"/>
            </a:br>
            <a:r>
              <a:rPr lang="en-US" dirty="0"/>
              <a:t>points one at a time, will enhance comprehension.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253316" y="3503950"/>
            <a:ext cx="5671764" cy="1705723"/>
          </a:xfrm>
        </p:spPr>
        <p:txBody>
          <a:bodyPr/>
          <a:lstStyle>
            <a:lvl1pPr marL="0" indent="0" algn="l">
              <a:buNone/>
              <a:defRPr sz="1961">
                <a:latin typeface="+mn-lt"/>
              </a:defRPr>
            </a:lvl1pPr>
            <a:lvl2pPr marL="0" indent="0" algn="l">
              <a:buNone/>
              <a:defRPr sz="1765">
                <a:latin typeface="+mn-lt"/>
              </a:defRPr>
            </a:lvl2pPr>
            <a:lvl3pPr marL="0" indent="0" algn="l">
              <a:buNone/>
              <a:defRPr sz="1568">
                <a:latin typeface="+mn-lt"/>
              </a:defRPr>
            </a:lvl3pPr>
            <a:lvl4pPr marL="0" indent="0" algn="l">
              <a:buNone/>
              <a:defRPr sz="1372">
                <a:latin typeface="+mn-lt"/>
              </a:defRPr>
            </a:lvl4pPr>
            <a:lvl5pPr marL="0" indent="0" algn="l">
              <a:buNone/>
              <a:defRPr sz="1372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2974848"/>
          </a:xfrm>
          <a:blipFill>
            <a:blip r:embed="rId2"/>
            <a:srcRect/>
            <a:stretch>
              <a:fillRect t="-65721" r="-4798" b="-46455"/>
            </a:stretch>
          </a:blipFill>
        </p:spPr>
        <p:txBody>
          <a:bodyPr anchor="ctr" anchorCtr="0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TextBox 11">
            <a:hlinkClick r:id="rId3"/>
            <a:extLst>
              <a:ext uri="{FF2B5EF4-FFF2-40B4-BE49-F238E27FC236}">
                <a16:creationId xmlns:a16="http://schemas.microsoft.com/office/drawing/2014/main" id="{B2DA80A1-9E22-4BFF-8562-466123B36943}"/>
              </a:ext>
            </a:extLst>
          </p:cNvPr>
          <p:cNvSpPr txBox="1"/>
          <p:nvPr userDrawn="1"/>
        </p:nvSpPr>
        <p:spPr>
          <a:xfrm>
            <a:off x="9089198" y="6298102"/>
            <a:ext cx="2466220" cy="367873"/>
          </a:xfrm>
          <a:prstGeom prst="roundRect">
            <a:avLst>
              <a:gd name="adj" fmla="val 50000"/>
            </a:avLst>
          </a:prstGeom>
          <a:solidFill>
            <a:srgbClr val="004568"/>
          </a:solidFill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Neal Creative  | click &amp;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Learn more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419099"/>
            <a:ext cx="8917577" cy="6259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hlinkClick r:id="rId4"/>
            <a:extLst>
              <a:ext uri="{FF2B5EF4-FFF2-40B4-BE49-F238E27FC236}">
                <a16:creationId xmlns:a16="http://schemas.microsoft.com/office/drawing/2014/main" id="{1AF511EA-044E-4300-B921-D56138FE402E}"/>
              </a:ext>
            </a:extLst>
          </p:cNvPr>
          <p:cNvSpPr txBox="1"/>
          <p:nvPr userDrawn="1"/>
        </p:nvSpPr>
        <p:spPr>
          <a:xfrm>
            <a:off x="191616" y="6337795"/>
            <a:ext cx="1209664" cy="346234"/>
          </a:xfrm>
          <a:prstGeom prst="roundRect">
            <a:avLst>
              <a:gd name="adj" fmla="val 50000"/>
            </a:avLst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Neal Creative </a:t>
            </a:r>
            <a:r>
              <a:rPr lang="en-US" sz="900" kern="120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US" sz="1000" baseline="0" dirty="0">
                <a:solidFill>
                  <a:schemeClr val="bg1">
                    <a:lumMod val="75000"/>
                  </a:schemeClr>
                </a:solidFill>
              </a:rPr>
              <a:t> </a:t>
            </a:r>
            <a:endParaRPr lang="en-US" sz="10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406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75347"/>
            <a:ext cx="11658600" cy="18707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304800" y="419100"/>
            <a:ext cx="11658600" cy="59093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12" r:id="rId2"/>
    <p:sldLayoutId id="2147483672" r:id="rId3"/>
    <p:sldLayoutId id="2147483749" r:id="rId4"/>
    <p:sldLayoutId id="2147483750" r:id="rId5"/>
    <p:sldLayoutId id="2147483752" r:id="rId6"/>
    <p:sldLayoutId id="2147483674" r:id="rId7"/>
    <p:sldLayoutId id="2147483720" r:id="rId8"/>
    <p:sldLayoutId id="2147483721" r:id="rId9"/>
    <p:sldLayoutId id="2147483732" r:id="rId10"/>
    <p:sldLayoutId id="2147483730" r:id="rId11"/>
    <p:sldLayoutId id="2147483716" r:id="rId12"/>
    <p:sldLayoutId id="2147483735" r:id="rId13"/>
    <p:sldLayoutId id="2147483700" r:id="rId14"/>
    <p:sldLayoutId id="2147483734" r:id="rId15"/>
    <p:sldLayoutId id="2147483701" r:id="rId16"/>
    <p:sldLayoutId id="2147483736" r:id="rId17"/>
    <p:sldLayoutId id="2147483733" r:id="rId18"/>
    <p:sldLayoutId id="2147483741" r:id="rId19"/>
    <p:sldLayoutId id="2147483727" r:id="rId20"/>
    <p:sldLayoutId id="2147483719" r:id="rId21"/>
    <p:sldLayoutId id="2147483655" r:id="rId22"/>
    <p:sldLayoutId id="2147483748" r:id="rId23"/>
    <p:sldLayoutId id="2147483753" r:id="rId24"/>
    <p:sldLayoutId id="2147483747" r:id="rId25"/>
    <p:sldLayoutId id="2147483745" r:id="rId26"/>
    <p:sldLayoutId id="2147483737" r:id="rId27"/>
    <p:sldLayoutId id="2147483754" r:id="rId2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i="0" kern="1200" spc="300" dirty="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gradFill>
            <a:gsLst>
              <a:gs pos="15000">
                <a:schemeClr val="tx1"/>
              </a:gs>
              <a:gs pos="47000">
                <a:schemeClr val="tx1"/>
              </a:gs>
            </a:gsLst>
            <a:lin ang="5400000" scaled="1"/>
          </a:gra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pos="7536" userDrawn="1">
          <p15:clr>
            <a:srgbClr val="F26B43"/>
          </p15:clr>
        </p15:guide>
        <p15:guide id="5" orient="horz" pos="264" userDrawn="1">
          <p15:clr>
            <a:srgbClr val="F26B43"/>
          </p15:clr>
        </p15:guide>
        <p15:guide id="6" orient="horz" pos="792" userDrawn="1">
          <p15:clr>
            <a:srgbClr val="F26B43"/>
          </p15:clr>
        </p15:guide>
        <p15:guide id="7" orient="horz" pos="42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daa.org/understanding-anxiety/generalized-anxiety-disorder-gad" TargetMode="External"/><Relationship Id="rId2" Type="http://schemas.openxmlformats.org/officeDocument/2006/relationships/hyperlink" Target="https://www.womenshealth.gov/mental-health/mental-health-conditions/anxiety-disorders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psychiatry.org/patients-families/stigma-and-discrimination" TargetMode="External"/><Relationship Id="rId5" Type="http://schemas.openxmlformats.org/officeDocument/2006/relationships/hyperlink" Target="https://www.cdc.gov/nchs/products/databriefs/db378.htm" TargetMode="External"/><Relationship Id="rId4" Type="http://schemas.openxmlformats.org/officeDocument/2006/relationships/hyperlink" Target="https://www.nimh.nih.gov/health/topics/anxiety-disorder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kwatasian.hunt@finance.alabama.gov" TargetMode="External"/><Relationship Id="rId7" Type="http://schemas.openxmlformats.org/officeDocument/2006/relationships/image" Target="../media/image41.sv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 flipH="1">
            <a:off x="2294622" y="3813252"/>
            <a:ext cx="5790058" cy="740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Dr. Kwatasian P. Hunt, PhD, MS, ICPS, AMHFA, QPR-SPG</a:t>
            </a:r>
          </a:p>
          <a:p>
            <a:pPr lvl="0"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Dept. of Finance, Division of Risk Management</a:t>
            </a:r>
          </a:p>
        </p:txBody>
      </p:sp>
      <p:sp>
        <p:nvSpPr>
          <p:cNvPr id="9" name="Title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sz="8800" spc="-3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49572" y="2233009"/>
            <a:ext cx="8804365" cy="131112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Mental Health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18805" y="2787183"/>
            <a:ext cx="9461500" cy="1311128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A Pathway to Wellness</a:t>
            </a:r>
            <a:r>
              <a:rPr lang="en-US" sz="8800" spc="-300" dirty="0">
                <a:solidFill>
                  <a:schemeClr val="accent3">
                    <a:lumMod val="75000"/>
                  </a:schemeClr>
                </a:solidFill>
              </a:rPr>
              <a:t>!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451109-903D-FD4B-46CC-34B7CDF32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711" y="27494"/>
            <a:ext cx="4196401" cy="68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09"/>
    </mc:Choice>
    <mc:Fallback xmlns="">
      <p:transition spd="slow" advTm="14340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304800" y="2939635"/>
            <a:ext cx="11887200" cy="978729"/>
          </a:xfrm>
          <a:solidFill>
            <a:schemeClr val="bg1"/>
          </a:solidFill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“</a:t>
            </a:r>
            <a:r>
              <a:rPr lang="en-US" sz="3200" dirty="0">
                <a:solidFill>
                  <a:schemeClr val="tx1"/>
                </a:solidFill>
              </a:rPr>
              <a:t>Establish your courage. Activate your strength. </a:t>
            </a:r>
          </a:p>
          <a:p>
            <a:r>
              <a:rPr lang="en-US" sz="3200" dirty="0">
                <a:solidFill>
                  <a:schemeClr val="tx1"/>
                </a:solidFill>
              </a:rPr>
              <a:t>Cultivate your will to mental wellness.”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11760200" y="6465888"/>
            <a:ext cx="431800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2688" y="243410"/>
            <a:ext cx="670312" cy="580653"/>
          </a:xfrm>
          <a:custGeom>
            <a:avLst/>
            <a:gdLst>
              <a:gd name="connsiteX0" fmla="*/ 603423 w 670312"/>
              <a:gd name="connsiteY0" fmla="*/ 0 h 580653"/>
              <a:gd name="connsiteX1" fmla="*/ 670312 w 670312"/>
              <a:gd name="connsiteY1" fmla="*/ 126662 h 580653"/>
              <a:gd name="connsiteX2" fmla="*/ 557170 w 670312"/>
              <a:gd name="connsiteY2" fmla="*/ 203157 h 580653"/>
              <a:gd name="connsiteX3" fmla="*/ 522302 w 670312"/>
              <a:gd name="connsiteY3" fmla="*/ 293172 h 580653"/>
              <a:gd name="connsiteX4" fmla="*/ 670312 w 670312"/>
              <a:gd name="connsiteY4" fmla="*/ 293172 h 580653"/>
              <a:gd name="connsiteX5" fmla="*/ 670312 w 670312"/>
              <a:gd name="connsiteY5" fmla="*/ 580653 h 580653"/>
              <a:gd name="connsiteX6" fmla="*/ 360772 w 670312"/>
              <a:gd name="connsiteY6" fmla="*/ 580653 h 580653"/>
              <a:gd name="connsiteX7" fmla="*/ 360772 w 670312"/>
              <a:gd name="connsiteY7" fmla="*/ 342272 h 580653"/>
              <a:gd name="connsiteX8" fmla="*/ 415564 w 670312"/>
              <a:gd name="connsiteY8" fmla="*/ 134489 h 580653"/>
              <a:gd name="connsiteX9" fmla="*/ 603423 w 670312"/>
              <a:gd name="connsiteY9" fmla="*/ 0 h 580653"/>
              <a:gd name="connsiteX10" fmla="*/ 242650 w 670312"/>
              <a:gd name="connsiteY10" fmla="*/ 0 h 580653"/>
              <a:gd name="connsiteX11" fmla="*/ 309539 w 670312"/>
              <a:gd name="connsiteY11" fmla="*/ 126662 h 580653"/>
              <a:gd name="connsiteX12" fmla="*/ 196397 w 670312"/>
              <a:gd name="connsiteY12" fmla="*/ 203157 h 580653"/>
              <a:gd name="connsiteX13" fmla="*/ 161530 w 670312"/>
              <a:gd name="connsiteY13" fmla="*/ 293172 h 580653"/>
              <a:gd name="connsiteX14" fmla="*/ 309539 w 670312"/>
              <a:gd name="connsiteY14" fmla="*/ 293172 h 580653"/>
              <a:gd name="connsiteX15" fmla="*/ 309539 w 670312"/>
              <a:gd name="connsiteY15" fmla="*/ 580653 h 580653"/>
              <a:gd name="connsiteX16" fmla="*/ 0 w 670312"/>
              <a:gd name="connsiteY16" fmla="*/ 580653 h 580653"/>
              <a:gd name="connsiteX17" fmla="*/ 0 w 670312"/>
              <a:gd name="connsiteY17" fmla="*/ 342272 h 580653"/>
              <a:gd name="connsiteX18" fmla="*/ 54792 w 670312"/>
              <a:gd name="connsiteY18" fmla="*/ 134489 h 580653"/>
              <a:gd name="connsiteX19" fmla="*/ 242650 w 670312"/>
              <a:gd name="connsiteY19" fmla="*/ 0 h 5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0312" h="580653">
                <a:moveTo>
                  <a:pt x="603423" y="0"/>
                </a:moveTo>
                <a:lnTo>
                  <a:pt x="670312" y="126662"/>
                </a:lnTo>
                <a:cubicBezTo>
                  <a:pt x="615757" y="152279"/>
                  <a:pt x="578043" y="177777"/>
                  <a:pt x="557170" y="203157"/>
                </a:cubicBezTo>
                <a:cubicBezTo>
                  <a:pt x="536297" y="228537"/>
                  <a:pt x="524674" y="258542"/>
                  <a:pt x="522302" y="293172"/>
                </a:cubicBezTo>
                <a:lnTo>
                  <a:pt x="670312" y="293172"/>
                </a:lnTo>
                <a:lnTo>
                  <a:pt x="670312" y="580653"/>
                </a:lnTo>
                <a:lnTo>
                  <a:pt x="360772" y="580653"/>
                </a:lnTo>
                <a:lnTo>
                  <a:pt x="360772" y="342272"/>
                </a:lnTo>
                <a:cubicBezTo>
                  <a:pt x="360772" y="254510"/>
                  <a:pt x="379036" y="185249"/>
                  <a:pt x="415564" y="134489"/>
                </a:cubicBezTo>
                <a:cubicBezTo>
                  <a:pt x="452092" y="83729"/>
                  <a:pt x="514712" y="38900"/>
                  <a:pt x="603423" y="0"/>
                </a:cubicBezTo>
                <a:close/>
                <a:moveTo>
                  <a:pt x="242650" y="0"/>
                </a:moveTo>
                <a:lnTo>
                  <a:pt x="309539" y="126662"/>
                </a:lnTo>
                <a:cubicBezTo>
                  <a:pt x="254985" y="152279"/>
                  <a:pt x="217271" y="177777"/>
                  <a:pt x="196397" y="203157"/>
                </a:cubicBezTo>
                <a:cubicBezTo>
                  <a:pt x="175524" y="228537"/>
                  <a:pt x="163902" y="258542"/>
                  <a:pt x="161530" y="293172"/>
                </a:cubicBezTo>
                <a:lnTo>
                  <a:pt x="309539" y="293172"/>
                </a:lnTo>
                <a:lnTo>
                  <a:pt x="309539" y="580653"/>
                </a:lnTo>
                <a:lnTo>
                  <a:pt x="0" y="580653"/>
                </a:lnTo>
                <a:lnTo>
                  <a:pt x="0" y="342272"/>
                </a:lnTo>
                <a:cubicBezTo>
                  <a:pt x="0" y="254510"/>
                  <a:pt x="18264" y="185249"/>
                  <a:pt x="54792" y="134489"/>
                </a:cubicBezTo>
                <a:cubicBezTo>
                  <a:pt x="91320" y="83729"/>
                  <a:pt x="153940" y="38900"/>
                  <a:pt x="24265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6D341D-5B92-02E9-B96A-63FF3BB538E3}"/>
              </a:ext>
            </a:extLst>
          </p:cNvPr>
          <p:cNvSpPr txBox="1"/>
          <p:nvPr/>
        </p:nvSpPr>
        <p:spPr>
          <a:xfrm>
            <a:off x="7296912" y="5386536"/>
            <a:ext cx="528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~</a:t>
            </a:r>
            <a:r>
              <a:rPr lang="en-US" dirty="0"/>
              <a:t>Dr. Kwatasian P. Hunt, PhD, MS, ICPS, AMHFA</a:t>
            </a:r>
          </a:p>
        </p:txBody>
      </p:sp>
    </p:spTree>
    <p:extLst>
      <p:ext uri="{BB962C8B-B14F-4D97-AF65-F5344CB8AC3E}">
        <p14:creationId xmlns:p14="http://schemas.microsoft.com/office/powerpoint/2010/main" val="237610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03"/>
    </mc:Choice>
    <mc:Fallback xmlns="">
      <p:transition spd="slow" advTm="12250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/>
          <p:cNvSpPr>
            <a:spLocks noChangeAspect="1"/>
          </p:cNvSpPr>
          <p:nvPr/>
        </p:nvSpPr>
        <p:spPr>
          <a:xfrm>
            <a:off x="0" y="-1597805"/>
            <a:ext cx="4582400" cy="4728754"/>
          </a:xfrm>
          <a:custGeom>
            <a:avLst/>
            <a:gdLst>
              <a:gd name="connsiteX0" fmla="*/ 244064 w 488128"/>
              <a:gd name="connsiteY0" fmla="*/ 0 h 488128"/>
              <a:gd name="connsiteX1" fmla="*/ 488128 w 488128"/>
              <a:gd name="connsiteY1" fmla="*/ 244064 h 488128"/>
              <a:gd name="connsiteX2" fmla="*/ 244064 w 488128"/>
              <a:gd name="connsiteY2" fmla="*/ 488128 h 488128"/>
              <a:gd name="connsiteX3" fmla="*/ 0 w 488128"/>
              <a:gd name="connsiteY3" fmla="*/ 244064 h 488128"/>
              <a:gd name="connsiteX4" fmla="*/ 244064 w 488128"/>
              <a:gd name="connsiteY4" fmla="*/ 0 h 488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128" h="488128">
                <a:moveTo>
                  <a:pt x="244064" y="0"/>
                </a:moveTo>
                <a:cubicBezTo>
                  <a:pt x="378857" y="0"/>
                  <a:pt x="488128" y="109271"/>
                  <a:pt x="488128" y="244064"/>
                </a:cubicBezTo>
                <a:cubicBezTo>
                  <a:pt x="488128" y="378857"/>
                  <a:pt x="378857" y="488128"/>
                  <a:pt x="244064" y="488128"/>
                </a:cubicBezTo>
                <a:cubicBezTo>
                  <a:pt x="109271" y="488128"/>
                  <a:pt x="0" y="378857"/>
                  <a:pt x="0" y="244064"/>
                </a:cubicBezTo>
                <a:cubicBezTo>
                  <a:pt x="0" y="109271"/>
                  <a:pt x="109271" y="0"/>
                  <a:pt x="24406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5127045"/>
          </a:xfrm>
        </p:spPr>
        <p:txBody>
          <a:bodyPr/>
          <a:lstStyle/>
          <a:p>
            <a:r>
              <a:rPr lang="en-US" sz="2300" b="0" dirty="0">
                <a:solidFill>
                  <a:schemeClr val="tx1"/>
                </a:solidFill>
                <a:latin typeface="Arial Narrow" panose="020B0606020202030204" pitchFamily="34" charset="0"/>
              </a:rPr>
              <a:t>The term </a:t>
            </a:r>
            <a:r>
              <a:rPr lang="en-US" sz="2300" i="1" dirty="0">
                <a:solidFill>
                  <a:schemeClr val="tx1"/>
                </a:solidFill>
                <a:latin typeface="Arial Narrow" panose="020B0606020202030204" pitchFamily="34" charset="0"/>
              </a:rPr>
              <a:t>mental health </a:t>
            </a:r>
            <a:r>
              <a:rPr lang="en-US" sz="2300" b="0" dirty="0">
                <a:solidFill>
                  <a:schemeClr val="tx1"/>
                </a:solidFill>
                <a:latin typeface="Arial Narrow" panose="020B0606020202030204" pitchFamily="34" charset="0"/>
              </a:rPr>
              <a:t>is our emotional, psychological, and social well-being. </a:t>
            </a:r>
            <a:r>
              <a:rPr lang="en-US" sz="2300" b="0" i="0" dirty="0">
                <a:solidFill>
                  <a:schemeClr val="tx1"/>
                </a:solidFill>
                <a:effectLst/>
                <a:latin typeface="Arial Narrow" panose="020B0606020202030204" pitchFamily="34" charset="0"/>
              </a:rPr>
              <a:t>It affects how we think, feel, and act, and helps determine how we handle stress, relate to others, and make choices.</a:t>
            </a:r>
            <a:r>
              <a:rPr lang="en-US" sz="23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en-US" sz="2300" b="0" dirty="0">
                <a:solidFill>
                  <a:schemeClr val="tx1"/>
                </a:solidFill>
                <a:latin typeface="Arial Narrow" panose="020B0606020202030204" pitchFamily="34" charset="0"/>
              </a:rPr>
              <a:t>Therefore, mental health is essential to our overall health. </a:t>
            </a:r>
          </a:p>
          <a:p>
            <a:r>
              <a:rPr lang="en-US" sz="2300" b="0" dirty="0">
                <a:solidFill>
                  <a:schemeClr val="tx1"/>
                </a:solidFill>
                <a:latin typeface="Arial Narrow" panose="020B0606020202030204" pitchFamily="34" charset="0"/>
              </a:rPr>
              <a:t>With so many life-altering challenges to contend with, like a pandemic, natural/human disasters, food insecurities, and poverty, these challenges put each of us at risk. Therefore, no one is immune to experiencing mental illnesses. </a:t>
            </a:r>
          </a:p>
          <a:p>
            <a:r>
              <a:rPr lang="en-US" sz="2300" b="0" dirty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Although the mental health of many in our nation remains strained, there are countless resources and tools available to help our journey to mental well-being stay within reach.  </a:t>
            </a:r>
          </a:p>
        </p:txBody>
      </p:sp>
      <p:sp>
        <p:nvSpPr>
          <p:cNvPr id="32" name="Title 31"/>
          <p:cNvSpPr>
            <a:spLocks noGrp="1"/>
          </p:cNvSpPr>
          <p:nvPr>
            <p:ph type="title"/>
          </p:nvPr>
        </p:nvSpPr>
        <p:spPr>
          <a:xfrm>
            <a:off x="176371" y="96145"/>
            <a:ext cx="4083304" cy="1800493"/>
          </a:xfrm>
        </p:spPr>
        <p:txBody>
          <a:bodyPr/>
          <a:lstStyle/>
          <a:p>
            <a:r>
              <a:rPr lang="en-US" b="1" dirty="0"/>
              <a:t>Overview</a:t>
            </a:r>
            <a:br>
              <a:rPr lang="en-US" b="1" dirty="0"/>
            </a:br>
            <a:r>
              <a:rPr lang="en-US" b="1" dirty="0"/>
              <a:t>&amp;</a:t>
            </a:r>
            <a:br>
              <a:rPr lang="en-US" b="1" dirty="0"/>
            </a:br>
            <a:r>
              <a:rPr lang="en-US" b="1" dirty="0"/>
              <a:t>Objectives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/>
          </p:nvPr>
        </p:nvSpPr>
        <p:spPr>
          <a:xfrm>
            <a:off x="176371" y="3244334"/>
            <a:ext cx="5671764" cy="369332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Upon completion, participants will be able to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28CFF1-268E-47A4-92CF-157A3A38933B}"/>
              </a:ext>
            </a:extLst>
          </p:cNvPr>
          <p:cNvSpPr txBox="1"/>
          <p:nvPr/>
        </p:nvSpPr>
        <p:spPr>
          <a:xfrm>
            <a:off x="302921" y="3613666"/>
            <a:ext cx="5197641" cy="3233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Differentiate between mental health and mental illness. 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Identify signs and symptoms of mental illness.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Understand occasional anxiety versus anxiety disorders and depression.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Explore local and national mental health resources.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4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904"/>
    </mc:Choice>
    <mc:Fallback xmlns="">
      <p:transition spd="slow" advTm="12390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xt, company name&#10;&#10;AI-generated content may be incorrect.">
            <a:extLst>
              <a:ext uri="{FF2B5EF4-FFF2-40B4-BE49-F238E27FC236}">
                <a16:creationId xmlns:a16="http://schemas.microsoft.com/office/drawing/2014/main" id="{CA8FD7E0-82BA-C104-A460-4B6930EBC7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621" r="1" b="4007"/>
          <a:stretch>
            <a:fillRect/>
          </a:stretch>
        </p:blipFill>
        <p:spPr>
          <a:xfrm>
            <a:off x="20" y="10"/>
            <a:ext cx="6094424" cy="6856090"/>
          </a:xfrm>
          <a:prstGeom prst="rect">
            <a:avLst/>
          </a:prstGeom>
          <a:noFill/>
        </p:spPr>
      </p:pic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6094444" y="2423160"/>
            <a:ext cx="6011466" cy="2754087"/>
          </a:xfrm>
        </p:spPr>
        <p:txBody>
          <a:bodyPr wrap="square" anchor="t">
            <a:norm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dirty="0"/>
              <a:t>Productive activities (work, school, caregiving)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dirty="0"/>
              <a:t>Healthy relationships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dirty="0"/>
              <a:t>Ability to adapt to change and cope with adversity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D5D4C008-8D04-ED76-7CA2-57627F65ED8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1217769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b="1" dirty="0"/>
              <a:t>Mentally Healthy</a:t>
            </a:r>
            <a:r>
              <a:rPr lang="en-US" dirty="0"/>
              <a:t>”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5AE1514C-5E56-4738-A1FF-4B1CFD2A3E36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3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90"/>
    </mc:Choice>
    <mc:Fallback xmlns="">
      <p:transition spd="slow" advTm="5059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4"/>
          </p:nvPr>
        </p:nvSpPr>
        <p:spPr>
          <a:xfrm>
            <a:off x="3966166" y="3193754"/>
            <a:ext cx="4532384" cy="289822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lvl="1"/>
            <a:r>
              <a:rPr lang="en-US" sz="2800" dirty="0"/>
              <a:t>Mental illnesses are health conditions involving changes in emotion, thinking or behavior (or a combination of these).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690159" y="189884"/>
            <a:ext cx="9084398" cy="701731"/>
          </a:xfrm>
        </p:spPr>
        <p:txBody>
          <a:bodyPr/>
          <a:lstStyle/>
          <a:p>
            <a:pPr algn="ctr"/>
            <a:r>
              <a:rPr lang="en-US" sz="4400" dirty="0"/>
              <a:t>What is Mental Illness?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540718" y="3639157"/>
            <a:ext cx="338328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4"/>
          </p:nvPr>
        </p:nvSpPr>
        <p:spPr>
          <a:xfrm>
            <a:off x="11432913" y="6316156"/>
            <a:ext cx="498402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8F7434-6F26-44F4-8544-2D06F65EE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234" y="6316156"/>
            <a:ext cx="1538756" cy="50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D4CE2A-0E49-7768-687A-786FA0B12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9124" y="772744"/>
            <a:ext cx="3773751" cy="332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3"/>
    </mc:Choice>
    <mc:Fallback xmlns="">
      <p:transition spd="slow" advTm="2046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07692" y="362524"/>
            <a:ext cx="4376615" cy="1311128"/>
          </a:xfrm>
        </p:spPr>
        <p:txBody>
          <a:bodyPr/>
          <a:lstStyle/>
          <a:p>
            <a:pPr algn="ctr"/>
            <a:r>
              <a:rPr lang="en-US" sz="4400" dirty="0"/>
              <a:t>What is Mental Illness?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A9AD01-3230-45B5-A2B3-CC527BCEE3CA}"/>
              </a:ext>
            </a:extLst>
          </p:cNvPr>
          <p:cNvSpPr txBox="1"/>
          <p:nvPr/>
        </p:nvSpPr>
        <p:spPr>
          <a:xfrm>
            <a:off x="778043" y="3089237"/>
            <a:ext cx="11165304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0" i="0" dirty="0">
                <a:effectLst/>
                <a:latin typeface="roboto" panose="02000000000000000000" pitchFamily="2" charset="0"/>
              </a:rPr>
              <a:t>Refers collectively to all diagnosable mental disorders(AMI or SMI)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b="0" i="0" dirty="0">
                <a:effectLst/>
                <a:latin typeface="roboto" panose="02000000000000000000" pitchFamily="2" charset="0"/>
              </a:rPr>
              <a:t>Mental illnesses must be treated</a:t>
            </a:r>
          </a:p>
          <a:p>
            <a:pPr marL="685800" indent="-685800" algn="ctr">
              <a:buFont typeface="Arial" panose="020B0604020202020204" pitchFamily="34" charset="0"/>
              <a:buChar char="•"/>
            </a:pP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07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320"/>
    </mc:Choice>
    <mc:Fallback xmlns="">
      <p:transition spd="slow" advTm="3132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rauma and Trauma-informed Care Archives - UB Social Work">
            <a:extLst>
              <a:ext uri="{FF2B5EF4-FFF2-40B4-BE49-F238E27FC236}">
                <a16:creationId xmlns:a16="http://schemas.microsoft.com/office/drawing/2014/main" id="{5A12A4B9-A742-4501-997F-849301C7F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17" y="1640936"/>
            <a:ext cx="3609975" cy="4169635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Content Placeholder 48"/>
          <p:cNvSpPr>
            <a:spLocks noGrp="1"/>
          </p:cNvSpPr>
          <p:nvPr>
            <p:ph idx="20"/>
          </p:nvPr>
        </p:nvSpPr>
        <p:spPr>
          <a:xfrm>
            <a:off x="5154154" y="5860977"/>
            <a:ext cx="2377440" cy="535531"/>
          </a:xfrm>
        </p:spPr>
        <p:txBody>
          <a:bodyPr/>
          <a:lstStyle/>
          <a:p>
            <a:r>
              <a:rPr lang="en-US" sz="3200" dirty="0"/>
              <a:t>Trauma?</a:t>
            </a:r>
          </a:p>
        </p:txBody>
      </p:sp>
      <p:pic>
        <p:nvPicPr>
          <p:cNvPr id="2050" name="Picture 2" descr="Opinion | How Genetics Is Changing Our Understanding of 'Race' - The New  York Times">
            <a:extLst>
              <a:ext uri="{FF2B5EF4-FFF2-40B4-BE49-F238E27FC236}">
                <a16:creationId xmlns:a16="http://schemas.microsoft.com/office/drawing/2014/main" id="{00F9FA97-6AE3-4DCB-A729-50D15683BFF5}"/>
              </a:ext>
            </a:extLst>
          </p:cNvPr>
          <p:cNvPicPr>
            <a:picLocks noGrp="1" noChangeAspect="1" noChangeArrowheads="1"/>
          </p:cNvPicPr>
          <p:nvPr>
            <p:ph idx="1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37" y="1618262"/>
            <a:ext cx="3480012" cy="419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-12888" y="517987"/>
            <a:ext cx="12192000" cy="701731"/>
          </a:xfrm>
        </p:spPr>
        <p:txBody>
          <a:bodyPr/>
          <a:lstStyle/>
          <a:p>
            <a:r>
              <a:rPr lang="en-US" sz="4400" b="1" dirty="0">
                <a:latin typeface="+mn-lt"/>
              </a:rPr>
              <a:t>What Causes Mental Illness?</a:t>
            </a:r>
          </a:p>
        </p:txBody>
      </p:sp>
      <p:sp>
        <p:nvSpPr>
          <p:cNvPr id="47" name="Content Placeholder 46"/>
          <p:cNvSpPr>
            <a:spLocks noGrp="1"/>
          </p:cNvSpPr>
          <p:nvPr>
            <p:ph idx="18"/>
          </p:nvPr>
        </p:nvSpPr>
        <p:spPr>
          <a:xfrm>
            <a:off x="1619622" y="5901761"/>
            <a:ext cx="2377440" cy="513843"/>
          </a:xfrm>
        </p:spPr>
        <p:txBody>
          <a:bodyPr/>
          <a:lstStyle/>
          <a:p>
            <a:r>
              <a:rPr lang="en-US" sz="3200" dirty="0"/>
              <a:t>Genetics?</a:t>
            </a:r>
          </a:p>
        </p:txBody>
      </p:sp>
      <p:sp>
        <p:nvSpPr>
          <p:cNvPr id="51" name="Content Placeholder 50"/>
          <p:cNvSpPr>
            <a:spLocks noGrp="1"/>
          </p:cNvSpPr>
          <p:nvPr>
            <p:ph idx="22"/>
          </p:nvPr>
        </p:nvSpPr>
        <p:spPr>
          <a:xfrm>
            <a:off x="8336378" y="5845089"/>
            <a:ext cx="2377440" cy="535531"/>
          </a:xfrm>
        </p:spPr>
        <p:txBody>
          <a:bodyPr/>
          <a:lstStyle/>
          <a:p>
            <a:r>
              <a:rPr lang="en-US" sz="3200" dirty="0"/>
              <a:t>Drug Use?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949873-271F-4F04-99CE-B87D2573F4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" t="7639" r="1" b="9202"/>
          <a:stretch/>
        </p:blipFill>
        <p:spPr>
          <a:xfrm>
            <a:off x="7785092" y="1640936"/>
            <a:ext cx="3480012" cy="41469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125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958"/>
    </mc:Choice>
    <mc:Fallback xmlns="">
      <p:transition advTm="2095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5271544" y="425244"/>
            <a:ext cx="6097555" cy="840230"/>
          </a:xfrm>
        </p:spPr>
        <p:txBody>
          <a:bodyPr/>
          <a:lstStyle/>
          <a:p>
            <a:r>
              <a:rPr lang="en-US" sz="5400" dirty="0"/>
              <a:t>Trauma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2B145-A0EF-4493-8010-1ED56730F40B}"/>
              </a:ext>
            </a:extLst>
          </p:cNvPr>
          <p:cNvSpPr txBox="1"/>
          <p:nvPr/>
        </p:nvSpPr>
        <p:spPr>
          <a:xfrm>
            <a:off x="6796322" y="2066925"/>
            <a:ext cx="498157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Car Accident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Natural Disasters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Childhood Trauma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COVID-19</a:t>
            </a:r>
          </a:p>
          <a:p>
            <a:endParaRPr lang="en-US" dirty="0"/>
          </a:p>
        </p:txBody>
      </p:sp>
      <p:pic>
        <p:nvPicPr>
          <p:cNvPr id="14" name="Picture 4" descr="Trauma and Trauma-informed Care Archives - UB Social Work">
            <a:extLst>
              <a:ext uri="{FF2B5EF4-FFF2-40B4-BE49-F238E27FC236}">
                <a16:creationId xmlns:a16="http://schemas.microsoft.com/office/drawing/2014/main" id="{38D2657F-11DC-45B8-BAEC-2F9BD2BB6B26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1" r="16711"/>
          <a:stretch>
            <a:fillRect/>
          </a:stretch>
        </p:blipFill>
        <p:spPr bwMode="auto">
          <a:xfrm>
            <a:off x="0" y="0"/>
            <a:ext cx="4905374" cy="6850062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2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497"/>
    </mc:Choice>
    <mc:Fallback xmlns="">
      <p:transition spd="slow" advTm="15949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6616" y="6492875"/>
            <a:ext cx="393567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38112" y="319286"/>
            <a:ext cx="6129338" cy="7283532"/>
          </a:xfrm>
        </p:spPr>
        <p:txBody>
          <a:bodyPr/>
          <a:lstStyle/>
          <a:p>
            <a:r>
              <a:rPr lang="en-US" sz="5400" dirty="0"/>
              <a:t>Drug Use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74747"/>
                </a:solidFill>
              </a:rPr>
              <a:t>S</a:t>
            </a:r>
            <a:r>
              <a:rPr lang="en-US" sz="4000" b="0" i="0" dirty="0">
                <a:solidFill>
                  <a:srgbClr val="474747"/>
                </a:solidFill>
                <a:effectLst/>
              </a:rPr>
              <a:t>hort- and long-term changes in the brain c</a:t>
            </a:r>
            <a:r>
              <a:rPr lang="en-US" sz="4000" dirty="0">
                <a:solidFill>
                  <a:srgbClr val="474747"/>
                </a:solidFill>
              </a:rPr>
              <a:t>an lead to mental health issues:</a:t>
            </a:r>
            <a:r>
              <a:rPr lang="en-US" sz="4000" b="0" i="0" dirty="0">
                <a:solidFill>
                  <a:srgbClr val="474747"/>
                </a:solidFill>
                <a:effectLst/>
              </a:rPr>
              <a:t> </a:t>
            </a:r>
          </a:p>
          <a:p>
            <a:pPr marL="571500" lvl="1" indent="-5715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paranoia </a:t>
            </a:r>
          </a:p>
          <a:p>
            <a:pPr marL="457200" lvl="1" indent="-4572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 depression </a:t>
            </a:r>
          </a:p>
          <a:p>
            <a:pPr marL="571500" lvl="1" indent="-5715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anxiety </a:t>
            </a:r>
          </a:p>
          <a:p>
            <a:pPr marL="571500" lvl="1" indent="-5715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aggression </a:t>
            </a:r>
          </a:p>
          <a:p>
            <a:pPr marL="571500" lvl="1" indent="-5715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hallucinations </a:t>
            </a:r>
          </a:p>
          <a:p>
            <a:pPr marL="571500" lvl="1" indent="-571500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474747"/>
                </a:solidFill>
                <a:effectLst/>
              </a:rPr>
              <a:t>and other problems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200" b="0" i="0" dirty="0">
              <a:solidFill>
                <a:srgbClr val="231F20"/>
              </a:solidFill>
              <a:effectLst/>
              <a:latin typeface="Montserrat" panose="020B0604020202020204" pitchFamily="2" charset="0"/>
            </a:endParaRPr>
          </a:p>
          <a:p>
            <a:pPr lvl="1"/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AFEBE90-0DC8-48EE-959D-662F060F85E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7" t="6252" r="25131"/>
          <a:stretch/>
        </p:blipFill>
        <p:spPr>
          <a:xfrm>
            <a:off x="6267450" y="0"/>
            <a:ext cx="5924550" cy="6857999"/>
          </a:xfrm>
        </p:spPr>
      </p:pic>
    </p:spTree>
    <p:extLst>
      <p:ext uri="{BB962C8B-B14F-4D97-AF65-F5344CB8AC3E}">
        <p14:creationId xmlns:p14="http://schemas.microsoft.com/office/powerpoint/2010/main" val="68672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173"/>
    </mc:Choice>
    <mc:Fallback xmlns="">
      <p:transition spd="slow" advTm="10417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3DACA-0827-4B92-AE47-17167DE9291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8146" y="953829"/>
            <a:ext cx="6129304" cy="1993366"/>
          </a:xfrm>
        </p:spPr>
        <p:txBody>
          <a:bodyPr/>
          <a:lstStyle/>
          <a:p>
            <a:r>
              <a:rPr lang="en-US" sz="3200" b="1" dirty="0">
                <a:latin typeface="+mn-lt"/>
              </a:rPr>
              <a:t>Co-Occurring:</a:t>
            </a:r>
          </a:p>
          <a:p>
            <a:r>
              <a:rPr lang="en-US" sz="3200" b="1" dirty="0"/>
              <a:t> </a:t>
            </a:r>
            <a:r>
              <a:rPr lang="en-US" sz="32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The coexistence of both a mental illness and a substance use disorder</a:t>
            </a:r>
            <a:r>
              <a:rPr lang="en-US" sz="2800" dirty="0">
                <a:solidFill>
                  <a:schemeClr val="tx1"/>
                </a:solidFill>
                <a:latin typeface="Source Sans Pro" panose="020B0503030403020204" pitchFamily="34" charset="0"/>
              </a:rPr>
              <a:t>.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Source Sans Pro" panose="020B0503030403020204" pitchFamily="34" charset="0"/>
              </a:rPr>
              <a:t>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5BD74-3886-4DC7-9202-81F7EB8F7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A8A217-BC72-4A11-92B1-25752F6A0BC0}"/>
              </a:ext>
            </a:extLst>
          </p:cNvPr>
          <p:cNvSpPr txBox="1"/>
          <p:nvPr/>
        </p:nvSpPr>
        <p:spPr>
          <a:xfrm>
            <a:off x="649706" y="2924586"/>
            <a:ext cx="544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Disorder and Substances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7E8B19-DBC0-47E9-8625-17800ACAFEDA}"/>
              </a:ext>
            </a:extLst>
          </p:cNvPr>
          <p:cNvSpPr txBox="1"/>
          <p:nvPr/>
        </p:nvSpPr>
        <p:spPr>
          <a:xfrm>
            <a:off x="1166311" y="3623589"/>
            <a:ext cx="4630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Depression and Alcohol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F21072-82F7-45CF-A0C1-A1E8097F5BA6}"/>
              </a:ext>
            </a:extLst>
          </p:cNvPr>
          <p:cNvSpPr txBox="1"/>
          <p:nvPr/>
        </p:nvSpPr>
        <p:spPr>
          <a:xfrm>
            <a:off x="647700" y="4184794"/>
            <a:ext cx="5534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Anxiety and Benzodiazepines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2DE333-12C2-4DF0-809B-F5D592482FBC}"/>
              </a:ext>
            </a:extLst>
          </p:cNvPr>
          <p:cNvSpPr txBox="1"/>
          <p:nvPr/>
        </p:nvSpPr>
        <p:spPr>
          <a:xfrm>
            <a:off x="1785687" y="4769569"/>
            <a:ext cx="3539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PTSD and Opioids 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AB78B9A-5B1A-B5F1-B469-F6754BB7E8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144" b="114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55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/>
          <p:cNvSpPr>
            <a:spLocks noGrp="1"/>
          </p:cNvSpPr>
          <p:nvPr>
            <p:ph type="body" sz="quarter" idx="11"/>
          </p:nvPr>
        </p:nvSpPr>
        <p:spPr>
          <a:xfrm>
            <a:off x="5832726" y="415719"/>
            <a:ext cx="6097555" cy="840230"/>
          </a:xfrm>
        </p:spPr>
        <p:txBody>
          <a:bodyPr/>
          <a:lstStyle/>
          <a:p>
            <a:r>
              <a:rPr lang="en-US" sz="5400" dirty="0"/>
              <a:t>Genetics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2" descr="Opinion | How Genetics Is Changing Our Understanding of 'Race' - The New  York Times">
            <a:extLst>
              <a:ext uri="{FF2B5EF4-FFF2-40B4-BE49-F238E27FC236}">
                <a16:creationId xmlns:a16="http://schemas.microsoft.com/office/drawing/2014/main" id="{2E3D1F79-4D57-4222-B818-13F951BD5304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9" r="8799"/>
          <a:stretch>
            <a:fillRect/>
          </a:stretch>
        </p:blipFill>
        <p:spPr bwMode="auto">
          <a:xfrm>
            <a:off x="0" y="0"/>
            <a:ext cx="5301916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DFCBC6-7595-4E89-8CA3-584667B6DC05}"/>
              </a:ext>
            </a:extLst>
          </p:cNvPr>
          <p:cNvSpPr txBox="1"/>
          <p:nvPr/>
        </p:nvSpPr>
        <p:spPr>
          <a:xfrm>
            <a:off x="7089107" y="1255949"/>
            <a:ext cx="445168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Some psychiatric disorders may have a shared or common genetic risk.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Au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tism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44444"/>
                </a:solidFill>
                <a:latin typeface="Droid Sans"/>
              </a:rPr>
              <a:t>A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ttention Deficit </a:t>
            </a:r>
            <a:r>
              <a:rPr lang="en-US" sz="3200" dirty="0">
                <a:solidFill>
                  <a:srgbClr val="444444"/>
                </a:solidFill>
                <a:latin typeface="Droid Sans"/>
              </a:rPr>
              <a:t>H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yperactivity </a:t>
            </a:r>
            <a:r>
              <a:rPr lang="en-US" sz="3200" dirty="0">
                <a:solidFill>
                  <a:srgbClr val="444444"/>
                </a:solidFill>
                <a:latin typeface="Droid Sans"/>
              </a:rPr>
              <a:t>D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isorder (ADHD)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Bipolar </a:t>
            </a:r>
            <a:r>
              <a:rPr lang="en-US" sz="3200" dirty="0">
                <a:solidFill>
                  <a:srgbClr val="444444"/>
                </a:solidFill>
                <a:latin typeface="Droid Sans"/>
              </a:rPr>
              <a:t>D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isorder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Major Depression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44444"/>
                </a:solidFill>
                <a:latin typeface="Droid Sans"/>
              </a:rPr>
              <a:t>S</a:t>
            </a:r>
            <a:r>
              <a:rPr lang="en-US" sz="3200" b="0" i="0" dirty="0">
                <a:solidFill>
                  <a:srgbClr val="444444"/>
                </a:solidFill>
                <a:effectLst/>
                <a:latin typeface="Droid Sans"/>
              </a:rPr>
              <a:t>chizophrenia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5260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close, several&#10;&#10;Description automatically generated">
            <a:extLst>
              <a:ext uri="{FF2B5EF4-FFF2-40B4-BE49-F238E27FC236}">
                <a16:creationId xmlns:a16="http://schemas.microsoft.com/office/drawing/2014/main" id="{49D6F6A0-7BA5-4804-82CC-74F938EAB3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6" r="20396"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696726" y="6484937"/>
            <a:ext cx="533348" cy="365125"/>
          </a:xfrm>
        </p:spPr>
        <p:txBody>
          <a:bodyPr/>
          <a:lstStyle/>
          <a:p>
            <a:fld id="{5AE1514C-5E56-4738-A1FF-4B1CFD2A3E3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6000" y="3429000"/>
            <a:ext cx="6096000" cy="590931"/>
          </a:xfrm>
        </p:spPr>
        <p:txBody>
          <a:bodyPr/>
          <a:lstStyle/>
          <a:p>
            <a:r>
              <a:rPr lang="en-US" dirty="0"/>
              <a:t>Mental Illness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180534" y="1554163"/>
            <a:ext cx="5791200" cy="1588127"/>
          </a:xfrm>
        </p:spPr>
        <p:txBody>
          <a:bodyPr/>
          <a:lstStyle/>
          <a:p>
            <a:r>
              <a:rPr lang="en-US" dirty="0"/>
              <a:t>There isn’t one specific gene or genetic makeup that causes</a:t>
            </a:r>
          </a:p>
        </p:txBody>
      </p:sp>
    </p:spTree>
    <p:extLst>
      <p:ext uri="{BB962C8B-B14F-4D97-AF65-F5344CB8AC3E}">
        <p14:creationId xmlns:p14="http://schemas.microsoft.com/office/powerpoint/2010/main" val="2177918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 Placeholder 7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Commonly Diagnosed Mental Illnesses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A8AE0BEF-437A-4889-BB04-09193424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7643"/>
            <a:ext cx="4650419" cy="1357295"/>
          </a:xfrm>
        </p:spPr>
        <p:txBody>
          <a:bodyPr/>
          <a:lstStyle/>
          <a:p>
            <a:pPr algn="ctr"/>
            <a:r>
              <a:rPr lang="en-US" b="1" dirty="0"/>
              <a:t>Commonly Diagnosed Mental Illnesses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38DFA9D-32A7-4013-BC82-EB0BC3A6DF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1636" y="4005413"/>
            <a:ext cx="5671764" cy="2848985"/>
          </a:xfrm>
        </p:spPr>
        <p:txBody>
          <a:bodyPr/>
          <a:lstStyle/>
          <a:p>
            <a:r>
              <a:rPr lang="en-US" sz="2800" dirty="0"/>
              <a:t>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Open Sans" panose="020B0606030504020204" pitchFamily="34" charset="0"/>
              </a:rPr>
              <a:t>Seasonal Affective Disorder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Open Sans" panose="020B0606030504020204" pitchFamily="34" charset="0"/>
              </a:rPr>
              <a:t>Substance/Medication-Induced Depressive Disorder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dirty="0">
                <a:solidFill>
                  <a:schemeClr val="tx1"/>
                </a:solidFill>
                <a:latin typeface="Open Sans" panose="020B0606030504020204" pitchFamily="34" charset="0"/>
              </a:rPr>
              <a:t>Postpartum Depression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064EF2-2AF3-4FB2-A109-26E63F3FD543}"/>
              </a:ext>
            </a:extLst>
          </p:cNvPr>
          <p:cNvSpPr txBox="1"/>
          <p:nvPr/>
        </p:nvSpPr>
        <p:spPr>
          <a:xfrm>
            <a:off x="3745832" y="2224099"/>
            <a:ext cx="54783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Anxiety Disorder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3340"/>
                </a:solidFill>
                <a:latin typeface="Open Sans" panose="020B0606030504020204" pitchFamily="34" charset="0"/>
              </a:rPr>
              <a:t>G</a:t>
            </a:r>
            <a:r>
              <a:rPr lang="en-US" sz="2800" b="0" i="0" dirty="0">
                <a:solidFill>
                  <a:srgbClr val="293340"/>
                </a:solidFill>
                <a:effectLst/>
                <a:latin typeface="Open Sans" panose="020B0606030504020204" pitchFamily="34" charset="0"/>
              </a:rPr>
              <a:t>eneralized Anxiety </a:t>
            </a:r>
            <a:r>
              <a:rPr lang="en-US" sz="2800" dirty="0">
                <a:solidFill>
                  <a:srgbClr val="293340"/>
                </a:solidFill>
                <a:latin typeface="Open Sans" panose="020B0606030504020204" pitchFamily="34" charset="0"/>
              </a:rPr>
              <a:t>D</a:t>
            </a:r>
            <a:r>
              <a:rPr lang="en-US" sz="2800" b="0" i="0" dirty="0">
                <a:solidFill>
                  <a:srgbClr val="293340"/>
                </a:solidFill>
                <a:effectLst/>
                <a:latin typeface="Open Sans" panose="020B0606030504020204" pitchFamily="34" charset="0"/>
              </a:rPr>
              <a:t>isorder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3340"/>
                </a:solidFill>
                <a:latin typeface="Open Sans" panose="020B0606030504020204" pitchFamily="34" charset="0"/>
              </a:rPr>
              <a:t>P</a:t>
            </a:r>
            <a:r>
              <a:rPr lang="en-US" sz="2800" b="0" i="0" dirty="0">
                <a:solidFill>
                  <a:srgbClr val="293340"/>
                </a:solidFill>
                <a:effectLst/>
                <a:latin typeface="Open Sans" panose="020B0606030504020204" pitchFamily="34" charset="0"/>
              </a:rPr>
              <a:t>anic Disorder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293340"/>
                </a:solidFill>
                <a:latin typeface="Open Sans" panose="020B0606030504020204" pitchFamily="34" charset="0"/>
              </a:rPr>
              <a:t>Social Anxiety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88226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6E78D3-94B5-4BB7-B6E2-47548CE4E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50" y="206543"/>
            <a:ext cx="4083304" cy="1926336"/>
          </a:xfrm>
        </p:spPr>
        <p:txBody>
          <a:bodyPr/>
          <a:lstStyle/>
          <a:p>
            <a:pPr algn="ctr"/>
            <a:r>
              <a:rPr lang="en-US" b="1" dirty="0"/>
              <a:t>Signs &amp; Symptoms of Mental Illness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45092-2D66-4092-A3FB-91F76AF26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85A8E9-C084-433F-AE3B-5427526F23A4}"/>
              </a:ext>
            </a:extLst>
          </p:cNvPr>
          <p:cNvSpPr txBox="1"/>
          <p:nvPr/>
        </p:nvSpPr>
        <p:spPr>
          <a:xfrm>
            <a:off x="8371536" y="1888449"/>
            <a:ext cx="271913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Feeling disconnected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Illogical thinking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Nervousness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Unusual behavior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18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030" name="Picture 6" descr="Photography by Polly (Art and Graffiti:Sad Woody)">
            <a:extLst>
              <a:ext uri="{FF2B5EF4-FFF2-40B4-BE49-F238E27FC236}">
                <a16:creationId xmlns:a16="http://schemas.microsoft.com/office/drawing/2014/main" id="{EEB25D71-AFA4-4CC5-BBA5-7751C5050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179" y="3515738"/>
            <a:ext cx="2719136" cy="315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2 Mood swings drawings ideas | drawings, drawing expressions, drawing  cartoon faces">
            <a:extLst>
              <a:ext uri="{FF2B5EF4-FFF2-40B4-BE49-F238E27FC236}">
                <a16:creationId xmlns:a16="http://schemas.microsoft.com/office/drawing/2014/main" id="{FEE173C9-FA1B-442F-894A-7C4CA8EA6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315" y="3515738"/>
            <a:ext cx="2808171" cy="315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00A3F016-34FC-4316-BCA1-54069AF0D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102" y="3515738"/>
            <a:ext cx="2631077" cy="315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280C62-0692-4588-BDA3-C22EB7C7A8D2}"/>
              </a:ext>
            </a:extLst>
          </p:cNvPr>
          <p:cNvSpPr txBox="1"/>
          <p:nvPr/>
        </p:nvSpPr>
        <p:spPr>
          <a:xfrm>
            <a:off x="2779520" y="2192299"/>
            <a:ext cx="2524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Sleep or appetite changes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Mood changes 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Withdrawal  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0D7FB4-9E37-472C-B118-8AB96E6F2E96}"/>
              </a:ext>
            </a:extLst>
          </p:cNvPr>
          <p:cNvSpPr txBox="1"/>
          <p:nvPr/>
        </p:nvSpPr>
        <p:spPr>
          <a:xfrm>
            <a:off x="5587691" y="1576746"/>
            <a:ext cx="23306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Drop in functioning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Problems thinking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Increased sensitivity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Apathy</a:t>
            </a:r>
          </a:p>
        </p:txBody>
      </p:sp>
    </p:spTree>
    <p:extLst>
      <p:ext uri="{BB962C8B-B14F-4D97-AF65-F5344CB8AC3E}">
        <p14:creationId xmlns:p14="http://schemas.microsoft.com/office/powerpoint/2010/main" val="1373070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CE3007-D034-456E-8EBA-770DEBDEF2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02868" y="1882201"/>
            <a:ext cx="4566001" cy="4081117"/>
          </a:xfrm>
        </p:spPr>
        <p:txBody>
          <a:bodyPr/>
          <a:lstStyle/>
          <a:p>
            <a:r>
              <a:rPr lang="en-US" sz="32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Stigma involves </a:t>
            </a:r>
            <a:r>
              <a:rPr lang="en-US" sz="3200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negative attitudes or discrimination against someone based on a distinguishing characteristic</a:t>
            </a:r>
            <a:r>
              <a:rPr lang="en-US" sz="3200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 such as a mental illness, health condition, or disability. </a:t>
            </a:r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6A1A7-A35C-47DA-A111-1EE7E5CC39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21424" y="252673"/>
            <a:ext cx="5671764" cy="397032"/>
          </a:xfrm>
        </p:spPr>
        <p:txBody>
          <a:bodyPr/>
          <a:lstStyle/>
          <a:p>
            <a:r>
              <a:rPr lang="en-US" b="1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663B8-6EAC-4853-B370-FEF6FC7B6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821DB1-C50D-4B32-8FF4-18F5C06BC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979" y="144250"/>
            <a:ext cx="3673642" cy="2299091"/>
          </a:xfrm>
        </p:spPr>
        <p:txBody>
          <a:bodyPr/>
          <a:lstStyle/>
          <a:p>
            <a:pPr algn="ctr"/>
            <a:r>
              <a:rPr lang="en-US" sz="4400" b="1" dirty="0"/>
              <a:t>Stigma &amp; Mental Illness </a:t>
            </a:r>
          </a:p>
        </p:txBody>
      </p:sp>
    </p:spTree>
    <p:extLst>
      <p:ext uri="{BB962C8B-B14F-4D97-AF65-F5344CB8AC3E}">
        <p14:creationId xmlns:p14="http://schemas.microsoft.com/office/powerpoint/2010/main" val="715012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0711D-C314-4BDF-8D8C-BC9C16B27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113FDB9-D0D3-43B0-A92A-2CDCBD4C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202" y="154405"/>
            <a:ext cx="4083304" cy="1689693"/>
          </a:xfrm>
        </p:spPr>
        <p:txBody>
          <a:bodyPr/>
          <a:lstStyle/>
          <a:p>
            <a:pPr algn="ctr"/>
            <a:r>
              <a:rPr lang="en-US" sz="4400" b="1" dirty="0"/>
              <a:t>Stigma</a:t>
            </a:r>
            <a:r>
              <a:rPr lang="en-US" sz="3200" b="1" dirty="0"/>
              <a:t> </a:t>
            </a:r>
            <a:r>
              <a:rPr lang="en-US" sz="4400" b="1" dirty="0"/>
              <a:t>&amp; Mental Illness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2E0FED-9C49-414D-AD94-2D016A8D5B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124075"/>
            <a:ext cx="5671764" cy="2464264"/>
          </a:xfrm>
        </p:spPr>
        <p:txBody>
          <a:bodyPr/>
          <a:lstStyle/>
          <a:p>
            <a:r>
              <a:rPr lang="en-US" sz="28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Self-stigma</a:t>
            </a:r>
            <a:r>
              <a:rPr lang="en-US" sz="28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 refers to the negative attitudes, including internalized shame, that people with mental illness have about their own condition.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CD60739-9E5C-4DF9-BAC6-D7187139EE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4167616"/>
            <a:ext cx="5671764" cy="2852063"/>
          </a:xfrm>
        </p:spPr>
        <p:txBody>
          <a:bodyPr/>
          <a:lstStyle/>
          <a:p>
            <a:r>
              <a:rPr lang="en-US" sz="28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Institutional stigma</a:t>
            </a:r>
            <a:r>
              <a:rPr lang="en-US" sz="28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 is more systemic, involving policies of government and private organizations that intentionally or unintentionally limit opportunities for people with mental illness. </a:t>
            </a:r>
            <a:endParaRPr lang="en-US" sz="2800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41F1FF-EB09-4130-8541-9A438CE9E967}"/>
              </a:ext>
            </a:extLst>
          </p:cNvPr>
          <p:cNvSpPr txBox="1">
            <a:spLocks noGrp="1"/>
          </p:cNvSpPr>
          <p:nvPr>
            <p:ph type="body" sz="quarter" idx="11"/>
          </p:nvPr>
        </p:nvSpPr>
        <p:spPr>
          <a:xfrm>
            <a:off x="6096000" y="419100"/>
            <a:ext cx="5672138" cy="1704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Public stigma </a:t>
            </a:r>
            <a:r>
              <a:rPr lang="en-US" sz="2800" b="0" i="0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involves the negative or discriminatory attitudes that others have about mental illness.</a:t>
            </a:r>
          </a:p>
        </p:txBody>
      </p:sp>
    </p:spTree>
    <p:extLst>
      <p:ext uri="{BB962C8B-B14F-4D97-AF65-F5344CB8AC3E}">
        <p14:creationId xmlns:p14="http://schemas.microsoft.com/office/powerpoint/2010/main" val="1121517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4046738" y="321919"/>
            <a:ext cx="4287584" cy="1300869"/>
          </a:xfrm>
        </p:spPr>
        <p:txBody>
          <a:bodyPr/>
          <a:lstStyle/>
          <a:p>
            <a:r>
              <a:rPr lang="en-US" sz="3900" b="0" dirty="0">
                <a:solidFill>
                  <a:schemeClr val="bg1"/>
                </a:solidFill>
              </a:rPr>
              <a:t>Pathway to Mental</a:t>
            </a:r>
          </a:p>
          <a:p>
            <a:r>
              <a:rPr lang="en-US" sz="3900" b="0" dirty="0">
                <a:solidFill>
                  <a:schemeClr val="bg1"/>
                </a:solidFill>
              </a:rPr>
              <a:t>Wellness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51B5F1-740A-404F-8CE2-8FF296AA93A1}"/>
              </a:ext>
            </a:extLst>
          </p:cNvPr>
          <p:cNvSpPr txBox="1"/>
          <p:nvPr/>
        </p:nvSpPr>
        <p:spPr>
          <a:xfrm>
            <a:off x="1646966" y="231968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Seek Professional Help</a:t>
            </a:r>
          </a:p>
        </p:txBody>
      </p:sp>
      <p:sp>
        <p:nvSpPr>
          <p:cNvPr id="10" name="AutoShape 2" descr="Is It OK To Record Your Therapy Sessions? | HuffPost Life">
            <a:extLst>
              <a:ext uri="{FF2B5EF4-FFF2-40B4-BE49-F238E27FC236}">
                <a16:creationId xmlns:a16="http://schemas.microsoft.com/office/drawing/2014/main" id="{B050EDBD-9B45-499B-B80F-2DFADE0AD3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29B2A08-E9B1-4CB2-893F-771FA23529F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811" y="2835440"/>
            <a:ext cx="3056021" cy="30760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A1332E-C43C-4A72-B850-7FFDD6D97BAF}"/>
              </a:ext>
            </a:extLst>
          </p:cNvPr>
          <p:cNvSpPr txBox="1"/>
          <p:nvPr/>
        </p:nvSpPr>
        <p:spPr>
          <a:xfrm>
            <a:off x="4712368" y="2347389"/>
            <a:ext cx="2462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Stay Physically Active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0449D8A-2CFC-4658-BB9F-F51336F00F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741" y="2835438"/>
            <a:ext cx="3112168" cy="30760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6E408A6-B502-428B-8D5E-73CE9695F436}"/>
              </a:ext>
            </a:extLst>
          </p:cNvPr>
          <p:cNvSpPr txBox="1"/>
          <p:nvPr/>
        </p:nvSpPr>
        <p:spPr>
          <a:xfrm>
            <a:off x="7812505" y="2347389"/>
            <a:ext cx="3577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Stay Connected with Loved Ones</a:t>
            </a:r>
          </a:p>
        </p:txBody>
      </p:sp>
      <p:pic>
        <p:nvPicPr>
          <p:cNvPr id="1026" name="Picture 2" descr="Alabama&amp;#39;s foster children need &amp;#39;forever families&amp;#39; - al.com">
            <a:extLst>
              <a:ext uri="{FF2B5EF4-FFF2-40B4-BE49-F238E27FC236}">
                <a16:creationId xmlns:a16="http://schemas.microsoft.com/office/drawing/2014/main" id="{85EF66AC-9FF7-4918-B8E2-12DAFEF3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818" y="2835439"/>
            <a:ext cx="3338762" cy="307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01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06C4B8-572E-42B8-8A4A-CDDA87D7FE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0" y="2472751"/>
            <a:ext cx="4566001" cy="2086725"/>
          </a:xfrm>
        </p:spPr>
        <p:txBody>
          <a:bodyPr/>
          <a:lstStyle/>
          <a:p>
            <a:r>
              <a:rPr lang="en-US" sz="3600" b="1" dirty="0"/>
              <a:t>Your pathway to mental wellness may be different from others. That’s okay!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40BB1-B796-4F30-A4E3-8B7FF85E3F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419100"/>
            <a:ext cx="5671764" cy="2031325"/>
          </a:xfrm>
        </p:spPr>
        <p:txBody>
          <a:bodyPr/>
          <a:lstStyle/>
          <a:p>
            <a:r>
              <a:rPr lang="en-US" sz="2800" dirty="0"/>
              <a:t>Psychotherapy </a:t>
            </a:r>
            <a:r>
              <a:rPr lang="en-US" sz="2800" b="0" dirty="0">
                <a:solidFill>
                  <a:srgbClr val="2A395B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Talk therapy is basically s</a:t>
            </a:r>
            <a:r>
              <a:rPr lang="en-US" sz="2800" b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peaking with a trained therapist who can help you understand certain feelings and behaviors you may be experiencing. </a:t>
            </a:r>
            <a:endParaRPr lang="en-US" sz="28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7EE32-1429-45FA-9FD3-CF29191BE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1E76482-A9AF-4D49-8A2A-B4727DC19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10" y="104273"/>
            <a:ext cx="4827957" cy="1578894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</a:rPr>
              <a:t>Pathway to Mental Wellness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ACF8AF-EC6C-4639-87B0-C86BFFC65F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697329"/>
            <a:ext cx="5671764" cy="2159566"/>
          </a:xfrm>
        </p:spPr>
        <p:txBody>
          <a:bodyPr/>
          <a:lstStyle/>
          <a:p>
            <a:r>
              <a:rPr lang="en-US" sz="2800" dirty="0">
                <a:solidFill>
                  <a:srgbClr val="202124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Exercise </a:t>
            </a:r>
            <a:r>
              <a:rPr lang="en-US" sz="2800" b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mproves mental health by reducing anxiety, depression, and negative mood and by improving self-esteem and cognitive function.</a:t>
            </a:r>
            <a:r>
              <a:rPr lang="en-US" sz="28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en-US" sz="2800" b="0" dirty="0">
                <a:solidFill>
                  <a:srgbClr val="20212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~The National Institute of Health </a:t>
            </a:r>
            <a:endParaRPr lang="en-US" sz="2800" b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BE9AC4-78C0-425A-B116-14B9E5156F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4975558"/>
            <a:ext cx="5671764" cy="1643527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Staying connected</a:t>
            </a:r>
            <a:r>
              <a:rPr lang="en-US" sz="2800" dirty="0">
                <a:solidFill>
                  <a:schemeClr val="tx1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2800" b="0" dirty="0">
                <a:solidFill>
                  <a:srgbClr val="4A4A4A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</a:rPr>
              <a:t>to loved ones may help reduce stress, anxiety, and depression. And build an emotional support system for you. 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42536117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B64F3A-8063-33A0-15AB-D354597729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95675" y="3091876"/>
            <a:ext cx="7080601" cy="3681008"/>
          </a:xfrm>
        </p:spPr>
        <p:txBody>
          <a:bodyPr/>
          <a:lstStyle/>
          <a:p>
            <a:r>
              <a:rPr lang="en-US" sz="4400" b="1" dirty="0"/>
              <a:t>Stress is </a:t>
            </a:r>
            <a:r>
              <a:rPr lang="en-US" sz="4400" b="1" i="0" dirty="0">
                <a:effectLst/>
              </a:rPr>
              <a:t>a state of mental or emotional strain or tension resulting from adverse or very demanding circumstances.</a:t>
            </a:r>
            <a:endParaRPr lang="en-US" sz="4400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D3013-A0FC-54A6-F90D-70FBD044B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9C69B4-EA6E-A0CF-C92A-062CB009D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394" y="0"/>
            <a:ext cx="4626356" cy="1578894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</a:rPr>
              <a:t>Pathway to Mental Wellness</a:t>
            </a:r>
            <a:endParaRPr lang="en-US" sz="4000" b="1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486343-0372-D7E2-74FF-79731000DF87}"/>
              </a:ext>
            </a:extLst>
          </p:cNvPr>
          <p:cNvSpPr txBox="1"/>
          <p:nvPr/>
        </p:nvSpPr>
        <p:spPr>
          <a:xfrm>
            <a:off x="3495675" y="2198019"/>
            <a:ext cx="69377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Stress Management</a:t>
            </a:r>
          </a:p>
        </p:txBody>
      </p:sp>
    </p:spTree>
    <p:extLst>
      <p:ext uri="{BB962C8B-B14F-4D97-AF65-F5344CB8AC3E}">
        <p14:creationId xmlns:p14="http://schemas.microsoft.com/office/powerpoint/2010/main" val="319394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ABFA1E-34A0-CBB2-6DEE-9CECCC761B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B91C27-70B9-5D10-58D8-4CEAE3D4B75A}"/>
              </a:ext>
            </a:extLst>
          </p:cNvPr>
          <p:cNvSpPr txBox="1"/>
          <p:nvPr/>
        </p:nvSpPr>
        <p:spPr>
          <a:xfrm>
            <a:off x="5048250" y="2419350"/>
            <a:ext cx="320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184462-33CF-9323-7F9D-D45FD462ED9D}"/>
              </a:ext>
            </a:extLst>
          </p:cNvPr>
          <p:cNvSpPr txBox="1"/>
          <p:nvPr/>
        </p:nvSpPr>
        <p:spPr>
          <a:xfrm>
            <a:off x="4233862" y="1578894"/>
            <a:ext cx="5591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Identify stressors</a:t>
            </a:r>
          </a:p>
        </p:txBody>
      </p:sp>
      <p:pic>
        <p:nvPicPr>
          <p:cNvPr id="2050" name="Picture 2" descr="Identify the Sources of Stress in Your Life | Rhodes Sites">
            <a:extLst>
              <a:ext uri="{FF2B5EF4-FFF2-40B4-BE49-F238E27FC236}">
                <a16:creationId xmlns:a16="http://schemas.microsoft.com/office/drawing/2014/main" id="{5A403436-658C-636E-7DF0-BBE0294B0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2" y="2369620"/>
            <a:ext cx="4083304" cy="44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C0BF25D7-2644-EC3E-B391-3307F536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19" y="93413"/>
            <a:ext cx="4607306" cy="1578894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</a:rPr>
              <a:t>Pathway to Mental Wellness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13471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81D6E-C7F5-1F62-21D8-7843381B2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B41849-8E6A-0022-0AAF-E6106A86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0" y="51819"/>
            <a:ext cx="4788281" cy="1578894"/>
          </a:xfrm>
        </p:spPr>
        <p:txBody>
          <a:bodyPr/>
          <a:lstStyle/>
          <a:p>
            <a:pPr algn="ctr"/>
            <a:r>
              <a:rPr lang="en-US" sz="4000" dirty="0">
                <a:latin typeface="+mn-lt"/>
              </a:rPr>
              <a:t>Pathway to Mental Wellness</a:t>
            </a:r>
            <a:endParaRPr lang="en-US" sz="40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552EFAE-201E-09B5-2B09-C5AE60076B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3874" y="1508016"/>
            <a:ext cx="7172325" cy="701731"/>
          </a:xfrm>
        </p:spPr>
        <p:txBody>
          <a:bodyPr/>
          <a:lstStyle/>
          <a:p>
            <a:r>
              <a:rPr lang="en-US" sz="4400" dirty="0"/>
              <a:t>Address the Stress</a:t>
            </a:r>
          </a:p>
        </p:txBody>
      </p:sp>
      <p:pic>
        <p:nvPicPr>
          <p:cNvPr id="6146" name="Picture 2" descr="STRESS &amp; The Butterfly Effect🦋. Understanding and Managing Stress | by  Jesuva S | Medium">
            <a:extLst>
              <a:ext uri="{FF2B5EF4-FFF2-40B4-BE49-F238E27FC236}">
                <a16:creationId xmlns:a16="http://schemas.microsoft.com/office/drawing/2014/main" id="{1522E5DC-0CD0-D723-645F-B3564DE1F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2339719"/>
            <a:ext cx="680085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039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78C44-2874-6B3C-DFB9-9B761DE0B8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6" name="Picture 2" descr="Mount Everest | Height, Location, Map, Facts, Climbers, &amp; Deaths |  Britannica">
            <a:extLst>
              <a:ext uri="{FF2B5EF4-FFF2-40B4-BE49-F238E27FC236}">
                <a16:creationId xmlns:a16="http://schemas.microsoft.com/office/drawing/2014/main" id="{0529B6EF-E73B-FBB9-A3A3-2DDA903C43E5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2" r="19112"/>
          <a:stretch>
            <a:fillRect/>
          </a:stretch>
        </p:blipFill>
        <p:spPr bwMode="auto">
          <a:xfrm>
            <a:off x="0" y="1587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69DD4FD-E5A5-9918-1150-D84878A6CDBE}"/>
              </a:ext>
            </a:extLst>
          </p:cNvPr>
          <p:cNvSpPr txBox="1"/>
          <p:nvPr/>
        </p:nvSpPr>
        <p:spPr>
          <a:xfrm>
            <a:off x="2714625" y="4747557"/>
            <a:ext cx="60944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FC000"/>
                </a:solidFill>
              </a:rPr>
              <a:t>YOU CAN’T CONQUER </a:t>
            </a:r>
          </a:p>
          <a:p>
            <a:pPr algn="ctr"/>
            <a:r>
              <a:rPr lang="en-US" sz="4400" dirty="0">
                <a:solidFill>
                  <a:srgbClr val="FFC000"/>
                </a:solidFill>
              </a:rPr>
              <a:t>WHAT YOU REFUSE TO CONFRONT</a:t>
            </a:r>
          </a:p>
        </p:txBody>
      </p:sp>
    </p:spTree>
    <p:extLst>
      <p:ext uri="{BB962C8B-B14F-4D97-AF65-F5344CB8AC3E}">
        <p14:creationId xmlns:p14="http://schemas.microsoft.com/office/powerpoint/2010/main" val="1036232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D8D25-917F-F47A-5ADA-B5508EF8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23</a:t>
            </a:fld>
            <a:endParaRPr lang="en-US" dirty="0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974C901F-FB5E-31E0-B521-5ADEECF4D4B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0"/>
            <a:ext cx="9248775" cy="685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842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BB1DA-C557-9C9B-3A3E-1EF842FF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B54B1A3-A1A4-B56D-2C88-B6F76CBE32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Mental Wellness - Global Wellness Institute">
            <a:extLst>
              <a:ext uri="{FF2B5EF4-FFF2-40B4-BE49-F238E27FC236}">
                <a16:creationId xmlns:a16="http://schemas.microsoft.com/office/drawing/2014/main" id="{EF1BC61C-3FB6-E53A-23B6-5969C529F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03" y="0"/>
            <a:ext cx="11530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459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6E78D3-94B5-4BB7-B6E2-47548CE4E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50" y="206543"/>
            <a:ext cx="4083304" cy="1578894"/>
          </a:xfrm>
        </p:spPr>
        <p:txBody>
          <a:bodyPr/>
          <a:lstStyle/>
          <a:p>
            <a:pPr algn="ctr"/>
            <a:r>
              <a:rPr lang="en-US" sz="4000" b="1" dirty="0"/>
              <a:t>Mental Health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45092-2D66-4092-A3FB-91F76AF26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B29C1E-45C1-46ED-98A6-13823E1365A4}"/>
              </a:ext>
            </a:extLst>
          </p:cNvPr>
          <p:cNvSpPr txBox="1"/>
          <p:nvPr/>
        </p:nvSpPr>
        <p:spPr>
          <a:xfrm>
            <a:off x="0" y="2483336"/>
            <a:ext cx="4186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National Alliance on Mental Illness (NAMI)</a:t>
            </a:r>
          </a:p>
        </p:txBody>
      </p:sp>
      <p:pic>
        <p:nvPicPr>
          <p:cNvPr id="6" name="Picture 5" descr="A person using a cell phone&#10;&#10;Description automatically generated with low confidence">
            <a:extLst>
              <a:ext uri="{FF2B5EF4-FFF2-40B4-BE49-F238E27FC236}">
                <a16:creationId xmlns:a16="http://schemas.microsoft.com/office/drawing/2014/main" id="{C810336B-A547-4648-A5FC-141962FCDB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4" r="58125" b="10037"/>
          <a:stretch/>
        </p:blipFill>
        <p:spPr>
          <a:xfrm>
            <a:off x="272716" y="3355382"/>
            <a:ext cx="3254975" cy="33301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2BCDD1-85CA-4663-8398-F91807EC14BF}"/>
              </a:ext>
            </a:extLst>
          </p:cNvPr>
          <p:cNvSpPr txBox="1"/>
          <p:nvPr/>
        </p:nvSpPr>
        <p:spPr>
          <a:xfrm>
            <a:off x="4098758" y="2483336"/>
            <a:ext cx="4186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Alabama Department of Mental Health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DC86AC-0AF4-41C6-86C1-1E35C80873E1}"/>
              </a:ext>
            </a:extLst>
          </p:cNvPr>
          <p:cNvSpPr txBox="1"/>
          <p:nvPr/>
        </p:nvSpPr>
        <p:spPr>
          <a:xfrm>
            <a:off x="9344527" y="2028964"/>
            <a:ext cx="22458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Substance Abuse and Mental Health Services Administration</a:t>
            </a:r>
          </a:p>
        </p:txBody>
      </p:sp>
      <p:pic>
        <p:nvPicPr>
          <p:cNvPr id="13" name="Picture 1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BF995EFC-BA01-4F19-8311-448EA5235C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"/>
          <a:stretch/>
        </p:blipFill>
        <p:spPr>
          <a:xfrm>
            <a:off x="8016023" y="3355382"/>
            <a:ext cx="3914274" cy="33798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74916E4-C3F5-5F95-769F-7050E73D2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32" y="3355382"/>
            <a:ext cx="4344135" cy="349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9117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641C2B-B6DB-493C-810E-CD36E2550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94" y="180868"/>
            <a:ext cx="4083304" cy="1578894"/>
          </a:xfrm>
        </p:spPr>
        <p:txBody>
          <a:bodyPr/>
          <a:lstStyle/>
          <a:p>
            <a:pPr algn="ctr"/>
            <a:r>
              <a:rPr lang="en-US" sz="4000" b="1" dirty="0"/>
              <a:t>Mental Health Resources</a:t>
            </a:r>
            <a:endParaRPr lang="en-US" sz="4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463ACE-6342-4B52-8900-E41ADF1CC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3" name="Picture 1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FB72904-1483-402D-94D6-E7BABC90EA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9" y="3437104"/>
            <a:ext cx="3373092" cy="32691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7DE82F-CE52-4212-8C41-82533B611985}"/>
              </a:ext>
            </a:extLst>
          </p:cNvPr>
          <p:cNvSpPr txBox="1"/>
          <p:nvPr/>
        </p:nvSpPr>
        <p:spPr>
          <a:xfrm>
            <a:off x="-72700" y="2667662"/>
            <a:ext cx="3489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National Institute of Mental Health</a:t>
            </a:r>
          </a:p>
        </p:txBody>
      </p:sp>
      <p:pic>
        <p:nvPicPr>
          <p:cNvPr id="16" name="Picture 1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E314E8E2-5C98-4C27-9B12-6949308391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3"/>
          <a:stretch/>
        </p:blipFill>
        <p:spPr>
          <a:xfrm>
            <a:off x="3718573" y="3437104"/>
            <a:ext cx="3832229" cy="32691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44AFD0F-47AD-41DE-A485-30E46C0DC93E}"/>
              </a:ext>
            </a:extLst>
          </p:cNvPr>
          <p:cNvSpPr txBox="1"/>
          <p:nvPr/>
        </p:nvSpPr>
        <p:spPr>
          <a:xfrm>
            <a:off x="4186989" y="2871537"/>
            <a:ext cx="3088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MentalHealth.gov</a:t>
            </a:r>
          </a:p>
        </p:txBody>
      </p:sp>
      <p:pic>
        <p:nvPicPr>
          <p:cNvPr id="21" name="Picture 20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72CC235-4C74-4040-989C-567AD3CC26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033" y="3437103"/>
            <a:ext cx="3373092" cy="32065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432A279-4F8A-4880-9189-880F0A23E1CB}"/>
              </a:ext>
            </a:extLst>
          </p:cNvPr>
          <p:cNvSpPr txBox="1"/>
          <p:nvPr/>
        </p:nvSpPr>
        <p:spPr>
          <a:xfrm>
            <a:off x="8155033" y="2667663"/>
            <a:ext cx="3643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Mental Health America</a:t>
            </a:r>
          </a:p>
        </p:txBody>
      </p:sp>
    </p:spTree>
    <p:extLst>
      <p:ext uri="{BB962C8B-B14F-4D97-AF65-F5344CB8AC3E}">
        <p14:creationId xmlns:p14="http://schemas.microsoft.com/office/powerpoint/2010/main" val="3002750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44747291-2555-DC69-28BA-9E586E5649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229" r="-1" b="4115"/>
          <a:stretch>
            <a:fillRect/>
          </a:stretch>
        </p:blipFill>
        <p:spPr>
          <a:xfrm flipH="1">
            <a:off x="20" y="10"/>
            <a:ext cx="6094424" cy="6856090"/>
          </a:xfrm>
          <a:prstGeom prst="rect">
            <a:avLst/>
          </a:prstGeom>
          <a:noFill/>
        </p:spPr>
      </p:pic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094444" y="769209"/>
            <a:ext cx="6053733" cy="2754087"/>
          </a:xfrm>
        </p:spPr>
        <p:txBody>
          <a:bodyPr wrap="square" anchor="t">
            <a:normAutofit/>
          </a:bodyPr>
          <a:lstStyle/>
          <a:p>
            <a:pPr lvl="4"/>
            <a:r>
              <a:rPr lang="en-US" sz="2800" dirty="0">
                <a:solidFill>
                  <a:schemeClr val="tx2"/>
                </a:solidFill>
              </a:rPr>
              <a:t>Your mental health is important. </a:t>
            </a:r>
          </a:p>
          <a:p>
            <a:pPr lvl="4"/>
            <a:endParaRPr lang="en-US" sz="2800" dirty="0">
              <a:solidFill>
                <a:schemeClr val="tx2"/>
              </a:solidFill>
            </a:endParaRPr>
          </a:p>
          <a:p>
            <a:pPr lvl="4"/>
            <a:r>
              <a:rPr lang="en-US" sz="2800" dirty="0">
                <a:solidFill>
                  <a:schemeClr val="tx2"/>
                </a:solidFill>
              </a:rPr>
              <a:t>Identify &amp; understand your feelings.</a:t>
            </a:r>
          </a:p>
          <a:p>
            <a:pPr lvl="4"/>
            <a:endParaRPr lang="en-US" sz="2800" dirty="0">
              <a:solidFill>
                <a:schemeClr val="tx2"/>
              </a:solidFill>
            </a:endParaRPr>
          </a:p>
          <a:p>
            <a:pPr lvl="4"/>
            <a:r>
              <a:rPr lang="en-US" sz="2800" dirty="0">
                <a:solidFill>
                  <a:schemeClr val="tx2"/>
                </a:solidFill>
              </a:rPr>
              <a:t>Don’t delay! It’s okay to ask for help.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4"/>
          </p:nvPr>
        </p:nvSpPr>
        <p:spPr>
          <a:xfrm>
            <a:off x="11668594" y="6484937"/>
            <a:ext cx="523406" cy="365125"/>
          </a:xfrm>
        </p:spPr>
        <p:txBody>
          <a:bodyPr wrap="none" anchor="ctr">
            <a:normAutofit/>
          </a:bodyPr>
          <a:lstStyle/>
          <a:p>
            <a:pPr>
              <a:spcAft>
                <a:spcPts val="600"/>
              </a:spcAft>
            </a:pPr>
            <a:fld id="{4997E989-D798-4C62-8E93-3D2D613C2488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8302CA-2C92-C0F4-4751-83565EB9D6E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8000"/>
          </a:blip>
          <a:stretch>
            <a:fillRect/>
          </a:stretch>
        </p:blipFill>
        <p:spPr>
          <a:xfrm flipH="1">
            <a:off x="95630" y="441014"/>
            <a:ext cx="447676" cy="41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44463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FBA51-B9A4-3D08-2433-F0C3FF5C0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9D4D5B9-E7D6-F23F-23F2-D37B444CF3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00" y="2939635"/>
            <a:ext cx="11887200" cy="978729"/>
          </a:xfrm>
          <a:solidFill>
            <a:schemeClr val="bg1"/>
          </a:solidFill>
        </p:spPr>
        <p:txBody>
          <a:bodyPr/>
          <a:lstStyle/>
          <a:p>
            <a:r>
              <a:rPr lang="en-US" sz="3200" b="1" dirty="0">
                <a:solidFill>
                  <a:schemeClr val="tx1"/>
                </a:solidFill>
              </a:rPr>
              <a:t>“</a:t>
            </a:r>
            <a:r>
              <a:rPr lang="en-US" sz="3200" dirty="0">
                <a:solidFill>
                  <a:schemeClr val="tx1"/>
                </a:solidFill>
              </a:rPr>
              <a:t>Establish your courage. Activate your strength. </a:t>
            </a:r>
          </a:p>
          <a:p>
            <a:r>
              <a:rPr lang="en-US" sz="3200" dirty="0">
                <a:solidFill>
                  <a:schemeClr val="tx1"/>
                </a:solidFill>
              </a:rPr>
              <a:t>Cultivate your will to mental wellness.”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608A91-E7B4-05D8-49B1-C87A390CF7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0200" y="6465888"/>
            <a:ext cx="431800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A4FF59-441E-B024-DA0E-B8C24809FE19}"/>
              </a:ext>
            </a:extLst>
          </p:cNvPr>
          <p:cNvSpPr txBox="1"/>
          <p:nvPr/>
        </p:nvSpPr>
        <p:spPr>
          <a:xfrm>
            <a:off x="1112688" y="243410"/>
            <a:ext cx="670312" cy="580653"/>
          </a:xfrm>
          <a:custGeom>
            <a:avLst/>
            <a:gdLst>
              <a:gd name="connsiteX0" fmla="*/ 603423 w 670312"/>
              <a:gd name="connsiteY0" fmla="*/ 0 h 580653"/>
              <a:gd name="connsiteX1" fmla="*/ 670312 w 670312"/>
              <a:gd name="connsiteY1" fmla="*/ 126662 h 580653"/>
              <a:gd name="connsiteX2" fmla="*/ 557170 w 670312"/>
              <a:gd name="connsiteY2" fmla="*/ 203157 h 580653"/>
              <a:gd name="connsiteX3" fmla="*/ 522302 w 670312"/>
              <a:gd name="connsiteY3" fmla="*/ 293172 h 580653"/>
              <a:gd name="connsiteX4" fmla="*/ 670312 w 670312"/>
              <a:gd name="connsiteY4" fmla="*/ 293172 h 580653"/>
              <a:gd name="connsiteX5" fmla="*/ 670312 w 670312"/>
              <a:gd name="connsiteY5" fmla="*/ 580653 h 580653"/>
              <a:gd name="connsiteX6" fmla="*/ 360772 w 670312"/>
              <a:gd name="connsiteY6" fmla="*/ 580653 h 580653"/>
              <a:gd name="connsiteX7" fmla="*/ 360772 w 670312"/>
              <a:gd name="connsiteY7" fmla="*/ 342272 h 580653"/>
              <a:gd name="connsiteX8" fmla="*/ 415564 w 670312"/>
              <a:gd name="connsiteY8" fmla="*/ 134489 h 580653"/>
              <a:gd name="connsiteX9" fmla="*/ 603423 w 670312"/>
              <a:gd name="connsiteY9" fmla="*/ 0 h 580653"/>
              <a:gd name="connsiteX10" fmla="*/ 242650 w 670312"/>
              <a:gd name="connsiteY10" fmla="*/ 0 h 580653"/>
              <a:gd name="connsiteX11" fmla="*/ 309539 w 670312"/>
              <a:gd name="connsiteY11" fmla="*/ 126662 h 580653"/>
              <a:gd name="connsiteX12" fmla="*/ 196397 w 670312"/>
              <a:gd name="connsiteY12" fmla="*/ 203157 h 580653"/>
              <a:gd name="connsiteX13" fmla="*/ 161530 w 670312"/>
              <a:gd name="connsiteY13" fmla="*/ 293172 h 580653"/>
              <a:gd name="connsiteX14" fmla="*/ 309539 w 670312"/>
              <a:gd name="connsiteY14" fmla="*/ 293172 h 580653"/>
              <a:gd name="connsiteX15" fmla="*/ 309539 w 670312"/>
              <a:gd name="connsiteY15" fmla="*/ 580653 h 580653"/>
              <a:gd name="connsiteX16" fmla="*/ 0 w 670312"/>
              <a:gd name="connsiteY16" fmla="*/ 580653 h 580653"/>
              <a:gd name="connsiteX17" fmla="*/ 0 w 670312"/>
              <a:gd name="connsiteY17" fmla="*/ 342272 h 580653"/>
              <a:gd name="connsiteX18" fmla="*/ 54792 w 670312"/>
              <a:gd name="connsiteY18" fmla="*/ 134489 h 580653"/>
              <a:gd name="connsiteX19" fmla="*/ 242650 w 670312"/>
              <a:gd name="connsiteY19" fmla="*/ 0 h 5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0312" h="580653">
                <a:moveTo>
                  <a:pt x="603423" y="0"/>
                </a:moveTo>
                <a:lnTo>
                  <a:pt x="670312" y="126662"/>
                </a:lnTo>
                <a:cubicBezTo>
                  <a:pt x="615757" y="152279"/>
                  <a:pt x="578043" y="177777"/>
                  <a:pt x="557170" y="203157"/>
                </a:cubicBezTo>
                <a:cubicBezTo>
                  <a:pt x="536297" y="228537"/>
                  <a:pt x="524674" y="258542"/>
                  <a:pt x="522302" y="293172"/>
                </a:cubicBezTo>
                <a:lnTo>
                  <a:pt x="670312" y="293172"/>
                </a:lnTo>
                <a:lnTo>
                  <a:pt x="670312" y="580653"/>
                </a:lnTo>
                <a:lnTo>
                  <a:pt x="360772" y="580653"/>
                </a:lnTo>
                <a:lnTo>
                  <a:pt x="360772" y="342272"/>
                </a:lnTo>
                <a:cubicBezTo>
                  <a:pt x="360772" y="254510"/>
                  <a:pt x="379036" y="185249"/>
                  <a:pt x="415564" y="134489"/>
                </a:cubicBezTo>
                <a:cubicBezTo>
                  <a:pt x="452092" y="83729"/>
                  <a:pt x="514712" y="38900"/>
                  <a:pt x="603423" y="0"/>
                </a:cubicBezTo>
                <a:close/>
                <a:moveTo>
                  <a:pt x="242650" y="0"/>
                </a:moveTo>
                <a:lnTo>
                  <a:pt x="309539" y="126662"/>
                </a:lnTo>
                <a:cubicBezTo>
                  <a:pt x="254985" y="152279"/>
                  <a:pt x="217271" y="177777"/>
                  <a:pt x="196397" y="203157"/>
                </a:cubicBezTo>
                <a:cubicBezTo>
                  <a:pt x="175524" y="228537"/>
                  <a:pt x="163902" y="258542"/>
                  <a:pt x="161530" y="293172"/>
                </a:cubicBezTo>
                <a:lnTo>
                  <a:pt x="309539" y="293172"/>
                </a:lnTo>
                <a:lnTo>
                  <a:pt x="309539" y="580653"/>
                </a:lnTo>
                <a:lnTo>
                  <a:pt x="0" y="580653"/>
                </a:lnTo>
                <a:lnTo>
                  <a:pt x="0" y="342272"/>
                </a:lnTo>
                <a:cubicBezTo>
                  <a:pt x="0" y="254510"/>
                  <a:pt x="18264" y="185249"/>
                  <a:pt x="54792" y="134489"/>
                </a:cubicBezTo>
                <a:cubicBezTo>
                  <a:pt x="91320" y="83729"/>
                  <a:pt x="153940" y="38900"/>
                  <a:pt x="24265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2D2EA-836E-5A81-DD2A-DBF5AA254233}"/>
              </a:ext>
            </a:extLst>
          </p:cNvPr>
          <p:cNvSpPr txBox="1"/>
          <p:nvPr/>
        </p:nvSpPr>
        <p:spPr>
          <a:xfrm>
            <a:off x="7296912" y="5386536"/>
            <a:ext cx="528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~</a:t>
            </a:r>
            <a:r>
              <a:rPr lang="en-US" dirty="0"/>
              <a:t>Dr. Kwatasian P. Hunt, PhD, MS, ICPS, AMHFA</a:t>
            </a:r>
          </a:p>
        </p:txBody>
      </p:sp>
    </p:spTree>
    <p:extLst>
      <p:ext uri="{BB962C8B-B14F-4D97-AF65-F5344CB8AC3E}">
        <p14:creationId xmlns:p14="http://schemas.microsoft.com/office/powerpoint/2010/main" val="116142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503"/>
    </mc:Choice>
    <mc:Fallback xmlns="">
      <p:transition spd="slow" advTm="122503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58E6A3-09C2-402C-B948-2B0675A3B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7E989-D798-4C62-8E93-3D2D613C248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A5C571-FC69-4B81-B66C-DF97FCA6A4B9}"/>
              </a:ext>
            </a:extLst>
          </p:cNvPr>
          <p:cNvSpPr txBox="1"/>
          <p:nvPr/>
        </p:nvSpPr>
        <p:spPr>
          <a:xfrm>
            <a:off x="340894" y="1488360"/>
            <a:ext cx="11622505" cy="4557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Corrigan, P. W., &amp; Watson, A. C. (2002, February).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Understanding the impact of stigma on people with mental illness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https://www.ncbi.nlm.nih.gov/pmc/articles/PMC1489832/. Retrieved from https://www.ncbi.nlm.nih.gov/pmc/articles/PMC1489832/.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Mandal, S. P., Arya, Y. K., &amp; Pandey, R. (2011).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Mindfulness, Emotion Regulation and Subjective Well-Being: An Overview of Pathways to Positive Mental Health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159–167. </a:t>
            </a:r>
          </a:p>
          <a:p>
            <a:pPr marL="360045" indent="-360045">
              <a:lnSpc>
                <a:spcPct val="107000"/>
              </a:lnSpc>
              <a:spcAft>
                <a:spcPts val="800"/>
              </a:spcAft>
            </a:pP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Lancet Editorial. </a:t>
            </a:r>
            <a:r>
              <a:rPr lang="en-US" b="0" i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health crisis of mental health stigma</a:t>
            </a:r>
            <a:r>
              <a:rPr lang="en-US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Lancet, 2016, 387:1027.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https://www.womenshealth.gov/mental-health/mental-health-conditions/anxiety-disorders#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https://adaa.org/understanding-anxiety/generalized-anxiety-disorder-gad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https://www.nimh.nih.gov/health/topics/anxiety-disorders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https://www.cdc.gov/nchs/products/databriefs/db378.htm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https://www.psychiatry.org/patients-families/stigma-and-discrimination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752DE6-A223-47FF-9FFD-77D484A9AF66}"/>
              </a:ext>
            </a:extLst>
          </p:cNvPr>
          <p:cNvSpPr txBox="1"/>
          <p:nvPr/>
        </p:nvSpPr>
        <p:spPr>
          <a:xfrm>
            <a:off x="2662989" y="1026695"/>
            <a:ext cx="7226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134977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E95917-43AF-879D-9E68-E7260AAE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30</a:t>
            </a:fld>
            <a:endParaRPr lang="en-US" dirty="0"/>
          </a:p>
        </p:txBody>
      </p:sp>
      <p:pic>
        <p:nvPicPr>
          <p:cNvPr id="4" name="Picture 3" descr="A picture containing person&#10;&#10;AI-generated content may be incorrect.">
            <a:extLst>
              <a:ext uri="{FF2B5EF4-FFF2-40B4-BE49-F238E27FC236}">
                <a16:creationId xmlns:a16="http://schemas.microsoft.com/office/drawing/2014/main" id="{4F0FCF39-E16F-1525-DCAF-07DD4C7122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8267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E7FEADC-9B4F-40C5-FCDF-6560E46C9E93}"/>
              </a:ext>
            </a:extLst>
          </p:cNvPr>
          <p:cNvSpPr txBox="1">
            <a:spLocks/>
          </p:cNvSpPr>
          <p:nvPr/>
        </p:nvSpPr>
        <p:spPr>
          <a:xfrm>
            <a:off x="4868270" y="0"/>
            <a:ext cx="7309330" cy="120032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i="0" kern="1200" spc="300" dirty="0">
                <a:gradFill>
                  <a:gsLst>
                    <a:gs pos="15000">
                      <a:schemeClr val="tx1"/>
                    </a:gs>
                    <a:gs pos="47000">
                      <a:schemeClr val="tx1"/>
                    </a:gs>
                  </a:gsLst>
                  <a:lin ang="5400000" scaled="1"/>
                </a:gra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1pPr>
          </a:lstStyle>
          <a:p>
            <a:pPr lvl="0">
              <a:lnSpc>
                <a:spcPts val="8999"/>
              </a:lnSpc>
            </a:pPr>
            <a:r>
              <a:rPr lang="en-US" b="1" dirty="0">
                <a:solidFill>
                  <a:schemeClr val="tx1"/>
                </a:solidFill>
                <a:latin typeface="Proxima Nova Condensed Bold"/>
                <a:ea typeface="Proxima Nova Condensed Bold"/>
                <a:cs typeface="Proxima Nova Condensed Bold"/>
                <a:sym typeface="Proxima Nova Condensed Bold"/>
              </a:rPr>
              <a:t>THANK YOU!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8233CE-C54F-BBB9-771D-83482846D54A}"/>
              </a:ext>
            </a:extLst>
          </p:cNvPr>
          <p:cNvSpPr txBox="1"/>
          <p:nvPr/>
        </p:nvSpPr>
        <p:spPr>
          <a:xfrm>
            <a:off x="4895803" y="1545972"/>
            <a:ext cx="73093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Kwatasian P. Hunt, PhD, ICPS, AMHFA, QPR-SPG</a:t>
            </a:r>
          </a:p>
          <a:p>
            <a:r>
              <a:rPr lang="en-US" sz="2400" dirty="0"/>
              <a:t>Employee Assistance Program, Director</a:t>
            </a:r>
          </a:p>
          <a:p>
            <a:r>
              <a:rPr lang="en-US" sz="2400" dirty="0"/>
              <a:t>Department of Finance Division of Risk Management</a:t>
            </a:r>
          </a:p>
          <a:p>
            <a:r>
              <a:rPr lang="en-US" sz="2400" dirty="0"/>
              <a:t>Phone: 334-223-6153</a:t>
            </a:r>
          </a:p>
          <a:p>
            <a:r>
              <a:rPr lang="en-US" sz="2400" dirty="0"/>
              <a:t>Fax: 334-223-6170</a:t>
            </a:r>
          </a:p>
          <a:p>
            <a:r>
              <a:rPr lang="en-US" sz="2400" u="sng" dirty="0">
                <a:hlinkClick r:id="rId3"/>
              </a:rPr>
              <a:t>kwatasian.hunt@finance.alabama.gov</a:t>
            </a:r>
            <a:endParaRPr lang="en-US" sz="2400" dirty="0"/>
          </a:p>
          <a:p>
            <a:r>
              <a:rPr lang="en-US" dirty="0"/>
              <a:t> </a:t>
            </a:r>
          </a:p>
        </p:txBody>
      </p:sp>
      <p:pic>
        <p:nvPicPr>
          <p:cNvPr id="1026" name="Picture 1240358826">
            <a:extLst>
              <a:ext uri="{FF2B5EF4-FFF2-40B4-BE49-F238E27FC236}">
                <a16:creationId xmlns:a16="http://schemas.microsoft.com/office/drawing/2014/main" id="{586FD16A-4F5E-F2CD-41E1-C76ED1C22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03" y="4131295"/>
            <a:ext cx="1498029" cy="1508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734918160">
            <a:extLst>
              <a:ext uri="{FF2B5EF4-FFF2-40B4-BE49-F238E27FC236}">
                <a16:creationId xmlns:a16="http://schemas.microsoft.com/office/drawing/2014/main" id="{C815FAF3-773A-F09A-D185-62052678B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965" y="4131295"/>
            <a:ext cx="1599071" cy="132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AAED3A6-F2B4-D464-5C42-D96690476F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06036" y="4131295"/>
            <a:ext cx="1629248" cy="150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894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2|0.4|0.2|0.4"/>
</p:tagLst>
</file>

<file path=ppt/theme/theme1.xml><?xml version="1.0" encoding="utf-8"?>
<a:theme xmlns:a="http://schemas.openxmlformats.org/drawingml/2006/main" name="Storybuilding Neal Creative">
  <a:themeElements>
    <a:clrScheme name="Neal Analytics 2">
      <a:dk1>
        <a:srgbClr val="000000"/>
      </a:dk1>
      <a:lt1>
        <a:srgbClr val="FFFFFF"/>
      </a:lt1>
      <a:dk2>
        <a:srgbClr val="0074AF"/>
      </a:dk2>
      <a:lt2>
        <a:srgbClr val="00B0F0"/>
      </a:lt2>
      <a:accent1>
        <a:srgbClr val="75D1FF"/>
      </a:accent1>
      <a:accent2>
        <a:srgbClr val="004568"/>
      </a:accent2>
      <a:accent3>
        <a:srgbClr val="92D050"/>
      </a:accent3>
      <a:accent4>
        <a:srgbClr val="FFC000"/>
      </a:accent4>
      <a:accent5>
        <a:srgbClr val="004568"/>
      </a:accent5>
      <a:accent6>
        <a:srgbClr val="0074AF"/>
      </a:accent6>
      <a:hlink>
        <a:srgbClr val="43C0FF"/>
      </a:hlink>
      <a:folHlink>
        <a:srgbClr val="75D1FF"/>
      </a:folHlink>
    </a:clrScheme>
    <a:fontScheme name="MICROSOFT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425_Powerful Presentations_Win32_mlw - v2" id="{7CBB6D80-F69F-4458-A96A-A39B855A93D5}" vid="{827664DE-2D82-4B7F-8582-8671022436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480f6609812271f56e53f2aff71704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b48d77c16982ba2890c3fe2b4c067b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C2FF92-1ACE-4D23-9586-85906FF02F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2E6351-E64A-42DD-A554-7DF75222212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0CA71C-6B24-463C-853F-076A02E27C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5054646-7467-4c6f-bd09-caa1a8027002}" enabled="1" method="Standard" siteId="{bedd5d6f-bcfc-46d4-918d-7fb210e5789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25144</TotalTime>
  <Words>1247</Words>
  <Application>Microsoft Office PowerPoint</Application>
  <PresentationFormat>Widescreen</PresentationFormat>
  <Paragraphs>195</Paragraphs>
  <Slides>30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50" baseType="lpstr">
      <vt:lpstr>Arial</vt:lpstr>
      <vt:lpstr>Arial Black</vt:lpstr>
      <vt:lpstr>Arial Narrow</vt:lpstr>
      <vt:lpstr>Calibri</vt:lpstr>
      <vt:lpstr>Droid Sans</vt:lpstr>
      <vt:lpstr>Helvetica</vt:lpstr>
      <vt:lpstr>Montserrat</vt:lpstr>
      <vt:lpstr>Open Sans</vt:lpstr>
      <vt:lpstr>Proxima Nova Condensed Bold</vt:lpstr>
      <vt:lpstr>Roboto</vt:lpstr>
      <vt:lpstr>Roboto</vt:lpstr>
      <vt:lpstr>Segoe UI</vt:lpstr>
      <vt:lpstr>Segoe UI Black</vt:lpstr>
      <vt:lpstr>Segoe UI Semibold</vt:lpstr>
      <vt:lpstr>Segoe UI Semilight</vt:lpstr>
      <vt:lpstr>Source Sans Pro</vt:lpstr>
      <vt:lpstr>Symbol</vt:lpstr>
      <vt:lpstr>Times New Roman</vt:lpstr>
      <vt:lpstr>Wingdings</vt:lpstr>
      <vt:lpstr>Storybuilding Neal Creative</vt:lpstr>
      <vt:lpstr>Mental Health</vt:lpstr>
      <vt:lpstr>PowerPoint Presentation</vt:lpstr>
      <vt:lpstr>Overview &amp;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Commonly Diagnosed Mental Illnesses</vt:lpstr>
      <vt:lpstr>Signs &amp; Symptoms of Mental Illness</vt:lpstr>
      <vt:lpstr>Stigma &amp; Mental Illness </vt:lpstr>
      <vt:lpstr>Stigma &amp; Mental Illness </vt:lpstr>
      <vt:lpstr>PowerPoint Presentation</vt:lpstr>
      <vt:lpstr>Pathway to Mental Wellness</vt:lpstr>
      <vt:lpstr>Pathway to Mental Wellness</vt:lpstr>
      <vt:lpstr>Pathway to Mental Wellness</vt:lpstr>
      <vt:lpstr>Pathway to Mental Wellness</vt:lpstr>
      <vt:lpstr>PowerPoint Presentation</vt:lpstr>
      <vt:lpstr>PowerPoint Presentation</vt:lpstr>
      <vt:lpstr>PowerPoint Presentation</vt:lpstr>
      <vt:lpstr>Mental Health Resources</vt:lpstr>
      <vt:lpstr>Mental Health Resources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</dc:title>
  <dc:subject/>
  <dc:creator>Hunt, Kwatasian</dc:creator>
  <cp:keywords/>
  <dc:description/>
  <cp:lastModifiedBy>Hunt, Kwatasian</cp:lastModifiedBy>
  <cp:revision>125</cp:revision>
  <cp:lastPrinted>2025-10-28T16:28:08Z</cp:lastPrinted>
  <dcterms:created xsi:type="dcterms:W3CDTF">2021-10-14T13:10:13Z</dcterms:created>
  <dcterms:modified xsi:type="dcterms:W3CDTF">2026-04-20T15:58:13Z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