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41"/>
  </p:notesMasterIdLst>
  <p:handoutMasterIdLst>
    <p:handoutMasterId r:id="rId42"/>
  </p:handoutMasterIdLst>
  <p:sldIdLst>
    <p:sldId id="717" r:id="rId2"/>
    <p:sldId id="750" r:id="rId3"/>
    <p:sldId id="260" r:id="rId4"/>
    <p:sldId id="430" r:id="rId5"/>
    <p:sldId id="749" r:id="rId6"/>
    <p:sldId id="740" r:id="rId7"/>
    <p:sldId id="741" r:id="rId8"/>
    <p:sldId id="742" r:id="rId9"/>
    <p:sldId id="468" r:id="rId10"/>
    <p:sldId id="710" r:id="rId11"/>
    <p:sldId id="371" r:id="rId12"/>
    <p:sldId id="449" r:id="rId13"/>
    <p:sldId id="450" r:id="rId14"/>
    <p:sldId id="451" r:id="rId15"/>
    <p:sldId id="452" r:id="rId16"/>
    <p:sldId id="453" r:id="rId17"/>
    <p:sldId id="711" r:id="rId18"/>
    <p:sldId id="712" r:id="rId19"/>
    <p:sldId id="718" r:id="rId20"/>
    <p:sldId id="719" r:id="rId21"/>
    <p:sldId id="720" r:id="rId22"/>
    <p:sldId id="721" r:id="rId23"/>
    <p:sldId id="722" r:id="rId24"/>
    <p:sldId id="723" r:id="rId25"/>
    <p:sldId id="724" r:id="rId26"/>
    <p:sldId id="429" r:id="rId27"/>
    <p:sldId id="432" r:id="rId28"/>
    <p:sldId id="433" r:id="rId29"/>
    <p:sldId id="726" r:id="rId30"/>
    <p:sldId id="725" r:id="rId31"/>
    <p:sldId id="727" r:id="rId32"/>
    <p:sldId id="737" r:id="rId33"/>
    <p:sldId id="751" r:id="rId34"/>
    <p:sldId id="454" r:id="rId35"/>
    <p:sldId id="455" r:id="rId36"/>
    <p:sldId id="456" r:id="rId37"/>
    <p:sldId id="752" r:id="rId38"/>
    <p:sldId id="458" r:id="rId39"/>
    <p:sldId id="457" r:id="rId40"/>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showGuides="1">
      <p:cViewPr varScale="1">
        <p:scale>
          <a:sx n="67" d="100"/>
          <a:sy n="67" d="100"/>
        </p:scale>
        <p:origin x="592" y="32"/>
      </p:cViewPr>
      <p:guideLst>
        <p:guide orient="horz" pos="2184"/>
        <p:guide pos="3840"/>
      </p:guideLst>
    </p:cSldViewPr>
  </p:slideViewPr>
  <p:notesTextViewPr>
    <p:cViewPr>
      <p:scale>
        <a:sx n="1" d="1"/>
        <a:sy n="1" d="1"/>
      </p:scale>
      <p:origin x="0" y="0"/>
    </p:cViewPr>
  </p:notesTextViewPr>
  <p:notesViewPr>
    <p:cSldViewPr snapToGrid="0" showGuides="1">
      <p:cViewPr varScale="1">
        <p:scale>
          <a:sx n="77" d="100"/>
          <a:sy n="77" d="100"/>
        </p:scale>
        <p:origin x="3876" y="114"/>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70D891-D07C-47B1-96A8-A8E59D314510}"/>
              </a:ext>
            </a:extLst>
          </p:cNvPr>
          <p:cNvSpPr>
            <a:spLocks noGrp="1"/>
          </p:cNvSpPr>
          <p:nvPr>
            <p:ph type="hdr" sz="quarter"/>
          </p:nvPr>
        </p:nvSpPr>
        <p:spPr>
          <a:xfrm>
            <a:off x="0" y="0"/>
            <a:ext cx="3043649" cy="466379"/>
          </a:xfrm>
          <a:prstGeom prst="rect">
            <a:avLst/>
          </a:prstGeom>
        </p:spPr>
        <p:txBody>
          <a:bodyPr vert="horz" lIns="88276" tIns="44138" rIns="88276" bIns="44138" rtlCol="0"/>
          <a:lstStyle>
            <a:lvl1pPr algn="l">
              <a:defRPr sz="1200"/>
            </a:lvl1pPr>
          </a:lstStyle>
          <a:p>
            <a:endParaRPr lang="en-US"/>
          </a:p>
        </p:txBody>
      </p:sp>
      <p:sp>
        <p:nvSpPr>
          <p:cNvPr id="3" name="Date Placeholder 2">
            <a:extLst>
              <a:ext uri="{FF2B5EF4-FFF2-40B4-BE49-F238E27FC236}">
                <a16:creationId xmlns:a16="http://schemas.microsoft.com/office/drawing/2014/main" id="{B1669874-DEC5-46CA-BC8A-16D455FDB7D9}"/>
              </a:ext>
            </a:extLst>
          </p:cNvPr>
          <p:cNvSpPr>
            <a:spLocks noGrp="1"/>
          </p:cNvSpPr>
          <p:nvPr>
            <p:ph type="dt" sz="quarter" idx="1"/>
          </p:nvPr>
        </p:nvSpPr>
        <p:spPr>
          <a:xfrm>
            <a:off x="3532971" y="233190"/>
            <a:ext cx="3043649" cy="466379"/>
          </a:xfrm>
          <a:prstGeom prst="rect">
            <a:avLst/>
          </a:prstGeom>
        </p:spPr>
        <p:txBody>
          <a:bodyPr vert="horz" lIns="88276" tIns="44138" rIns="88276" bIns="44138" rtlCol="0"/>
          <a:lstStyle>
            <a:lvl1pPr algn="r">
              <a:defRPr sz="1200"/>
            </a:lvl1pPr>
          </a:lstStyle>
          <a:p>
            <a:r>
              <a:rPr lang="en-US" dirty="0"/>
              <a:t>06/07/2018</a:t>
            </a:r>
          </a:p>
        </p:txBody>
      </p:sp>
      <p:sp>
        <p:nvSpPr>
          <p:cNvPr id="4" name="Footer Placeholder 3">
            <a:extLst>
              <a:ext uri="{FF2B5EF4-FFF2-40B4-BE49-F238E27FC236}">
                <a16:creationId xmlns:a16="http://schemas.microsoft.com/office/drawing/2014/main" id="{9159CF85-2B75-4CCB-BA6B-531D023D8EF7}"/>
              </a:ext>
            </a:extLst>
          </p:cNvPr>
          <p:cNvSpPr>
            <a:spLocks noGrp="1"/>
          </p:cNvSpPr>
          <p:nvPr>
            <p:ph type="ftr" sz="quarter" idx="2"/>
          </p:nvPr>
        </p:nvSpPr>
        <p:spPr>
          <a:xfrm>
            <a:off x="0" y="8842723"/>
            <a:ext cx="3043649" cy="466378"/>
          </a:xfrm>
          <a:prstGeom prst="rect">
            <a:avLst/>
          </a:prstGeom>
        </p:spPr>
        <p:txBody>
          <a:bodyPr vert="horz" lIns="88276" tIns="44138" rIns="88276" bIns="4413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190E9C-75CE-4A16-AC83-4ADF72B6362F}"/>
              </a:ext>
            </a:extLst>
          </p:cNvPr>
          <p:cNvSpPr>
            <a:spLocks noGrp="1"/>
          </p:cNvSpPr>
          <p:nvPr>
            <p:ph type="sldNum" sz="quarter" idx="3"/>
          </p:nvPr>
        </p:nvSpPr>
        <p:spPr>
          <a:xfrm>
            <a:off x="3641203" y="8609534"/>
            <a:ext cx="3043649" cy="466378"/>
          </a:xfrm>
          <a:prstGeom prst="rect">
            <a:avLst/>
          </a:prstGeom>
        </p:spPr>
        <p:txBody>
          <a:bodyPr vert="horz" lIns="88276" tIns="44138" rIns="88276" bIns="44138" rtlCol="0" anchor="b"/>
          <a:lstStyle>
            <a:lvl1pPr algn="r">
              <a:defRPr sz="1200"/>
            </a:lvl1pPr>
          </a:lstStyle>
          <a:p>
            <a:fld id="{A9C90DE8-7253-4B4A-8B09-34732751BC98}" type="slidenum">
              <a:rPr lang="en-US" smtClean="0"/>
              <a:t>‹#›</a:t>
            </a:fld>
            <a:endParaRPr lang="en-US"/>
          </a:p>
        </p:txBody>
      </p:sp>
    </p:spTree>
    <p:extLst>
      <p:ext uri="{BB962C8B-B14F-4D97-AF65-F5344CB8AC3E}">
        <p14:creationId xmlns:p14="http://schemas.microsoft.com/office/powerpoint/2010/main" val="241055956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43980" cy="467362"/>
          </a:xfrm>
          <a:prstGeom prst="rect">
            <a:avLst/>
          </a:prstGeom>
        </p:spPr>
        <p:txBody>
          <a:bodyPr vert="horz" lIns="91569" tIns="45784" rIns="91569" bIns="45784" rtlCol="0"/>
          <a:lstStyle>
            <a:lvl1pPr algn="l">
              <a:defRPr sz="1200"/>
            </a:lvl1pPr>
          </a:lstStyle>
          <a:p>
            <a:endParaRPr lang="en-US"/>
          </a:p>
        </p:txBody>
      </p:sp>
      <p:sp>
        <p:nvSpPr>
          <p:cNvPr id="3" name="Date Placeholder 2"/>
          <p:cNvSpPr>
            <a:spLocks noGrp="1"/>
          </p:cNvSpPr>
          <p:nvPr>
            <p:ph type="dt" idx="1"/>
          </p:nvPr>
        </p:nvSpPr>
        <p:spPr>
          <a:xfrm>
            <a:off x="3977532" y="3"/>
            <a:ext cx="3043980" cy="467362"/>
          </a:xfrm>
          <a:prstGeom prst="rect">
            <a:avLst/>
          </a:prstGeom>
        </p:spPr>
        <p:txBody>
          <a:bodyPr vert="horz" lIns="91569" tIns="45784" rIns="91569" bIns="45784" rtlCol="0"/>
          <a:lstStyle>
            <a:lvl1pPr algn="r">
              <a:defRPr sz="1200"/>
            </a:lvl1pPr>
          </a:lstStyle>
          <a:p>
            <a:r>
              <a:rPr lang="en-US"/>
              <a:t>06/07/2018</a:t>
            </a:r>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69" tIns="45784" rIns="91569" bIns="45784" rtlCol="0" anchor="ctr"/>
          <a:lstStyle/>
          <a:p>
            <a:endParaRPr lang="en-US"/>
          </a:p>
        </p:txBody>
      </p:sp>
      <p:sp>
        <p:nvSpPr>
          <p:cNvPr id="5" name="Notes Placeholder 4"/>
          <p:cNvSpPr>
            <a:spLocks noGrp="1"/>
          </p:cNvSpPr>
          <p:nvPr>
            <p:ph type="body" sz="quarter" idx="3"/>
          </p:nvPr>
        </p:nvSpPr>
        <p:spPr>
          <a:xfrm>
            <a:off x="702948" y="4479686"/>
            <a:ext cx="5617208" cy="3665777"/>
          </a:xfrm>
          <a:prstGeom prst="rect">
            <a:avLst/>
          </a:prstGeom>
        </p:spPr>
        <p:txBody>
          <a:bodyPr vert="horz" lIns="91569" tIns="45784" rIns="91569" bIns="457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1740"/>
            <a:ext cx="3043980" cy="467362"/>
          </a:xfrm>
          <a:prstGeom prst="rect">
            <a:avLst/>
          </a:prstGeom>
        </p:spPr>
        <p:txBody>
          <a:bodyPr vert="horz" lIns="91569" tIns="45784" rIns="91569" bIns="45784" rtlCol="0" anchor="b"/>
          <a:lstStyle>
            <a:lvl1pPr algn="l">
              <a:defRPr sz="1200"/>
            </a:lvl1pPr>
          </a:lstStyle>
          <a:p>
            <a:endParaRPr lang="en-US"/>
          </a:p>
        </p:txBody>
      </p:sp>
      <p:sp>
        <p:nvSpPr>
          <p:cNvPr id="7" name="Slide Number Placeholder 6"/>
          <p:cNvSpPr>
            <a:spLocks noGrp="1"/>
          </p:cNvSpPr>
          <p:nvPr>
            <p:ph type="sldNum" sz="quarter" idx="5"/>
          </p:nvPr>
        </p:nvSpPr>
        <p:spPr>
          <a:xfrm>
            <a:off x="3977532" y="8841740"/>
            <a:ext cx="3043980" cy="467362"/>
          </a:xfrm>
          <a:prstGeom prst="rect">
            <a:avLst/>
          </a:prstGeom>
        </p:spPr>
        <p:txBody>
          <a:bodyPr vert="horz" lIns="91569" tIns="45784" rIns="91569" bIns="45784" rtlCol="0" anchor="b"/>
          <a:lstStyle>
            <a:lvl1pPr algn="r">
              <a:defRPr sz="1200"/>
            </a:lvl1pPr>
          </a:lstStyle>
          <a:p>
            <a:fld id="{BC266FC6-1512-44D9-85C8-21FF0CDBA41B}" type="slidenum">
              <a:rPr lang="en-US" smtClean="0"/>
              <a:t>‹#›</a:t>
            </a:fld>
            <a:endParaRPr lang="en-US"/>
          </a:p>
        </p:txBody>
      </p:sp>
    </p:spTree>
    <p:extLst>
      <p:ext uri="{BB962C8B-B14F-4D97-AF65-F5344CB8AC3E}">
        <p14:creationId xmlns:p14="http://schemas.microsoft.com/office/powerpoint/2010/main" val="29632337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37</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173999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38</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3</a:t>
            </a:fld>
            <a:endParaRPr lang="en-US" dirty="0"/>
          </a:p>
        </p:txBody>
      </p:sp>
      <p:sp>
        <p:nvSpPr>
          <p:cNvPr id="5" name="Date Placeholder 4">
            <a:extLst>
              <a:ext uri="{FF2B5EF4-FFF2-40B4-BE49-F238E27FC236}">
                <a16:creationId xmlns:a16="http://schemas.microsoft.com/office/drawing/2014/main" id="{A51E4AC4-67AB-4885-B14E-C77249DAEAE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44553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4</a:t>
            </a:fld>
            <a:endParaRPr lang="en-US" dirty="0"/>
          </a:p>
        </p:txBody>
      </p:sp>
      <p:sp>
        <p:nvSpPr>
          <p:cNvPr id="5" name="Date Placeholder 4">
            <a:extLst>
              <a:ext uri="{FF2B5EF4-FFF2-40B4-BE49-F238E27FC236}">
                <a16:creationId xmlns:a16="http://schemas.microsoft.com/office/drawing/2014/main" id="{A51E4AC4-67AB-4885-B14E-C77249DAEAE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154937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27</a:t>
            </a:fld>
            <a:endParaRPr lang="en-US" dirty="0"/>
          </a:p>
        </p:txBody>
      </p:sp>
      <p:sp>
        <p:nvSpPr>
          <p:cNvPr id="5" name="Date Placeholder 4">
            <a:extLst>
              <a:ext uri="{FF2B5EF4-FFF2-40B4-BE49-F238E27FC236}">
                <a16:creationId xmlns:a16="http://schemas.microsoft.com/office/drawing/2014/main" id="{A51E4AC4-67AB-4885-B14E-C77249DAEAE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250640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5C4093-0EDF-4F54-872D-2A9223560792}" type="slidenum">
              <a:rPr lang="en-US" smtClean="0"/>
              <a:pPr/>
              <a:t>28</a:t>
            </a:fld>
            <a:endParaRPr lang="en-US" dirty="0"/>
          </a:p>
        </p:txBody>
      </p:sp>
      <p:sp>
        <p:nvSpPr>
          <p:cNvPr id="5" name="Date Placeholder 4">
            <a:extLst>
              <a:ext uri="{FF2B5EF4-FFF2-40B4-BE49-F238E27FC236}">
                <a16:creationId xmlns:a16="http://schemas.microsoft.com/office/drawing/2014/main" id="{A51E4AC4-67AB-4885-B14E-C77249DAEAEB}"/>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21448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33</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34</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35</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96888" y="738188"/>
            <a:ext cx="6569075" cy="369570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36</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r>
              <a:rPr lang="en-US"/>
              <a:t>06/07/2018</a:t>
            </a:r>
          </a:p>
        </p:txBody>
      </p:sp>
    </p:spTree>
    <p:extLst>
      <p:ext uri="{BB962C8B-B14F-4D97-AF65-F5344CB8AC3E}">
        <p14:creationId xmlns:p14="http://schemas.microsoft.com/office/powerpoint/2010/main" val="911100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404285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599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1559177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357737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35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240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456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34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39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37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478372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757640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FA15C-1AA2-49AD-9427-ACCC5D02A20C}"/>
              </a:ext>
            </a:extLst>
          </p:cNvPr>
          <p:cNvSpPr>
            <a:spLocks noGrp="1"/>
          </p:cNvSpPr>
          <p:nvPr>
            <p:ph type="body" sz="quarter" idx="10"/>
          </p:nvPr>
        </p:nvSpPr>
        <p:spPr>
          <a:xfrm>
            <a:off x="298366" y="595224"/>
            <a:ext cx="3170767" cy="2104432"/>
          </a:xfrm>
        </p:spPr>
        <p:txBody>
          <a:bodyPr>
            <a:normAutofit fontScale="92500" lnSpcReduction="20000"/>
          </a:bodyPr>
          <a:lstStyle/>
          <a:p>
            <a:r>
              <a:rPr lang="en-US" dirty="0"/>
              <a:t>COVID-19 Blues or Something More? </a:t>
            </a:r>
          </a:p>
        </p:txBody>
      </p:sp>
      <p:pic>
        <p:nvPicPr>
          <p:cNvPr id="7" name="Picture 6">
            <a:extLst>
              <a:ext uri="{FF2B5EF4-FFF2-40B4-BE49-F238E27FC236}">
                <a16:creationId xmlns:a16="http://schemas.microsoft.com/office/drawing/2014/main" id="{B73D4E7E-5B29-4993-B285-6748EC72D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Audio 4">
            <a:hlinkClick r:id="" action="ppaction://media"/>
            <a:extLst>
              <a:ext uri="{FF2B5EF4-FFF2-40B4-BE49-F238E27FC236}">
                <a16:creationId xmlns:a16="http://schemas.microsoft.com/office/drawing/2014/main" id="{980A839A-F256-4FEC-BAF4-0C757234D9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0513266"/>
      </p:ext>
    </p:extLst>
  </p:cSld>
  <p:clrMapOvr>
    <a:masterClrMapping/>
  </p:clrMapOvr>
  <mc:AlternateContent xmlns:mc="http://schemas.openxmlformats.org/markup-compatibility/2006">
    <mc:Choice xmlns:p14="http://schemas.microsoft.com/office/powerpoint/2010/main" Requires="p14">
      <p:transition spd="slow" p14:dur="2000" advTm="15210"/>
    </mc:Choice>
    <mc:Fallback>
      <p:transition spd="slow" advTm="1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082C85-83BC-4B8A-83B5-2EF2B9D98FE1}"/>
              </a:ext>
            </a:extLst>
          </p:cNvPr>
          <p:cNvSpPr>
            <a:spLocks noGrp="1"/>
          </p:cNvSpPr>
          <p:nvPr>
            <p:ph type="body" idx="1"/>
          </p:nvPr>
        </p:nvSpPr>
        <p:spPr>
          <a:xfrm>
            <a:off x="2032000" y="2261321"/>
            <a:ext cx="9956800" cy="1500187"/>
          </a:xfrm>
        </p:spPr>
        <p:txBody>
          <a:bodyPr>
            <a:normAutofit/>
          </a:bodyPr>
          <a:lstStyle/>
          <a:p>
            <a:r>
              <a:rPr lang="en-US" b="0" dirty="0"/>
              <a:t>Practical Approach to Build a Self-Care Plan   </a:t>
            </a:r>
          </a:p>
        </p:txBody>
      </p:sp>
      <p:pic>
        <p:nvPicPr>
          <p:cNvPr id="2" name="Audio 1">
            <a:hlinkClick r:id="" action="ppaction://media"/>
            <a:extLst>
              <a:ext uri="{FF2B5EF4-FFF2-40B4-BE49-F238E27FC236}">
                <a16:creationId xmlns:a16="http://schemas.microsoft.com/office/drawing/2014/main" id="{7A4465A7-9564-4257-A500-F126BF17C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2150564"/>
      </p:ext>
    </p:extLst>
  </p:cSld>
  <p:clrMapOvr>
    <a:masterClrMapping/>
  </p:clrMapOvr>
  <mc:AlternateContent xmlns:mc="http://schemas.openxmlformats.org/markup-compatibility/2006">
    <mc:Choice xmlns:p14="http://schemas.microsoft.com/office/powerpoint/2010/main" Requires="p14">
      <p:transition spd="slow" p14:dur="2000" advTm="21372"/>
    </mc:Choice>
    <mc:Fallback>
      <p:transition spd="slow" advTm="2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ED68-C1B2-4790-91E7-E3DEC29D2BF6}"/>
              </a:ext>
            </a:extLst>
          </p:cNvPr>
          <p:cNvSpPr>
            <a:spLocks noGrp="1"/>
          </p:cNvSpPr>
          <p:nvPr>
            <p:ph type="title"/>
          </p:nvPr>
        </p:nvSpPr>
        <p:spPr/>
        <p:txBody>
          <a:bodyPr>
            <a:normAutofit fontScale="90000"/>
          </a:bodyPr>
          <a:lstStyle/>
          <a:p>
            <a:r>
              <a:rPr lang="en-US" dirty="0"/>
              <a:t>How Do You Manage Your Stressors? </a:t>
            </a:r>
          </a:p>
        </p:txBody>
      </p:sp>
      <p:sp>
        <p:nvSpPr>
          <p:cNvPr id="3" name="Content Placeholder 2">
            <a:extLst>
              <a:ext uri="{FF2B5EF4-FFF2-40B4-BE49-F238E27FC236}">
                <a16:creationId xmlns:a16="http://schemas.microsoft.com/office/drawing/2014/main" id="{5AA24960-BEF2-4B0F-8AB2-7005814678CA}"/>
              </a:ext>
            </a:extLst>
          </p:cNvPr>
          <p:cNvSpPr>
            <a:spLocks noGrp="1"/>
          </p:cNvSpPr>
          <p:nvPr>
            <p:ph idx="1"/>
          </p:nvPr>
        </p:nvSpPr>
        <p:spPr>
          <a:xfrm>
            <a:off x="2629249" y="1628761"/>
            <a:ext cx="8763000" cy="4941915"/>
          </a:xfrm>
        </p:spPr>
        <p:txBody>
          <a:bodyPr/>
          <a:lstStyle/>
          <a:p>
            <a:pPr marL="0" indent="0">
              <a:buNone/>
            </a:pPr>
            <a:r>
              <a:rPr lang="en-US" sz="3600" dirty="0"/>
              <a:t>Questions to ask yourself: 	</a:t>
            </a:r>
          </a:p>
          <a:p>
            <a:pPr marL="0" indent="0">
              <a:buNone/>
            </a:pPr>
            <a:r>
              <a:rPr lang="en-US" sz="3600" dirty="0"/>
              <a:t>	</a:t>
            </a:r>
            <a:r>
              <a:rPr lang="en-US" dirty="0"/>
              <a:t>1. Are you able to identify your stressors?</a:t>
            </a:r>
          </a:p>
          <a:p>
            <a:pPr marL="1219170" lvl="2" indent="0">
              <a:buNone/>
            </a:pPr>
            <a:r>
              <a:rPr lang="en-US" sz="2800" dirty="0"/>
              <a:t>2. Are your stressors things or situations that   you can control? </a:t>
            </a:r>
          </a:p>
          <a:p>
            <a:pPr marL="1219170" lvl="2" indent="0">
              <a:buNone/>
            </a:pPr>
            <a:r>
              <a:rPr lang="en-US" sz="2800" dirty="0"/>
              <a:t>3. If so, how do you regain control?</a:t>
            </a:r>
          </a:p>
          <a:p>
            <a:pPr marL="1219170" lvl="2" indent="0">
              <a:buNone/>
            </a:pPr>
            <a:r>
              <a:rPr lang="en-US" sz="2800" dirty="0"/>
              <a:t>4. If not, how do you adjust? </a:t>
            </a:r>
          </a:p>
          <a:p>
            <a:pPr marL="1219170" lvl="2" indent="0">
              <a:buNone/>
            </a:pPr>
            <a:r>
              <a:rPr lang="en-US" sz="2800" dirty="0"/>
              <a:t>5. What choices can you make right now? </a:t>
            </a:r>
          </a:p>
          <a:p>
            <a:pPr marL="1219170" lvl="2" indent="0">
              <a:buNone/>
            </a:pPr>
            <a:endParaRPr lang="en-US" dirty="0"/>
          </a:p>
        </p:txBody>
      </p:sp>
      <p:pic>
        <p:nvPicPr>
          <p:cNvPr id="4" name="Audio 3">
            <a:hlinkClick r:id="" action="ppaction://media"/>
            <a:extLst>
              <a:ext uri="{FF2B5EF4-FFF2-40B4-BE49-F238E27FC236}">
                <a16:creationId xmlns:a16="http://schemas.microsoft.com/office/drawing/2014/main" id="{2AC478E2-AD64-4315-83B0-13CDCDED44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5794523"/>
      </p:ext>
    </p:extLst>
  </p:cSld>
  <p:clrMapOvr>
    <a:masterClrMapping/>
  </p:clrMapOvr>
  <mc:AlternateContent xmlns:mc="http://schemas.openxmlformats.org/markup-compatibility/2006">
    <mc:Choice xmlns:p14="http://schemas.microsoft.com/office/powerpoint/2010/main" Requires="p14">
      <p:transition spd="slow" p14:dur="2000" advTm="233602"/>
    </mc:Choice>
    <mc:Fallback>
      <p:transition spd="slow" advTm="23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C5AD-5816-4060-9902-5E9830E3EC96}"/>
              </a:ext>
            </a:extLst>
          </p:cNvPr>
          <p:cNvSpPr>
            <a:spLocks noGrp="1"/>
          </p:cNvSpPr>
          <p:nvPr>
            <p:ph type="title"/>
          </p:nvPr>
        </p:nvSpPr>
        <p:spPr/>
        <p:txBody>
          <a:bodyPr/>
          <a:lstStyle/>
          <a:p>
            <a:r>
              <a:rPr lang="en-US" dirty="0"/>
              <a:t>Self-Care </a:t>
            </a:r>
          </a:p>
        </p:txBody>
      </p:sp>
      <p:sp>
        <p:nvSpPr>
          <p:cNvPr id="3" name="Content Placeholder 2">
            <a:extLst>
              <a:ext uri="{FF2B5EF4-FFF2-40B4-BE49-F238E27FC236}">
                <a16:creationId xmlns:a16="http://schemas.microsoft.com/office/drawing/2014/main" id="{E4180ED1-39E5-4EFA-AFC0-CD50DBDDDC0B}"/>
              </a:ext>
            </a:extLst>
          </p:cNvPr>
          <p:cNvSpPr>
            <a:spLocks noGrp="1"/>
          </p:cNvSpPr>
          <p:nvPr>
            <p:ph idx="1"/>
          </p:nvPr>
        </p:nvSpPr>
        <p:spPr/>
        <p:txBody>
          <a:bodyPr/>
          <a:lstStyle/>
          <a:p>
            <a:r>
              <a:rPr lang="en-US" dirty="0"/>
              <a:t>As you think about a self-care plan, make a plan that is workable and relevant to your needs</a:t>
            </a:r>
          </a:p>
          <a:p>
            <a:r>
              <a:rPr lang="en-US" dirty="0"/>
              <a:t>Your self-care plan won’t have much benefit if you don’t put it into action </a:t>
            </a:r>
          </a:p>
          <a:p>
            <a:r>
              <a:rPr lang="en-US" dirty="0"/>
              <a:t>Make sure that new costs, if any, of your plan don’t increase your stress</a:t>
            </a:r>
          </a:p>
          <a:p>
            <a:r>
              <a:rPr lang="en-US" dirty="0"/>
              <a:t>Try to make self-care goals you can accommodate alongside work and other responsibilities </a:t>
            </a:r>
          </a:p>
        </p:txBody>
      </p:sp>
      <p:pic>
        <p:nvPicPr>
          <p:cNvPr id="4" name="Audio 3">
            <a:hlinkClick r:id="" action="ppaction://media"/>
            <a:extLst>
              <a:ext uri="{FF2B5EF4-FFF2-40B4-BE49-F238E27FC236}">
                <a16:creationId xmlns:a16="http://schemas.microsoft.com/office/drawing/2014/main" id="{8D52D970-0557-429F-9D91-ADB0C2163A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6440979"/>
      </p:ext>
    </p:extLst>
  </p:cSld>
  <p:clrMapOvr>
    <a:masterClrMapping/>
  </p:clrMapOvr>
  <mc:AlternateContent xmlns:mc="http://schemas.openxmlformats.org/markup-compatibility/2006">
    <mc:Choice xmlns:p14="http://schemas.microsoft.com/office/powerpoint/2010/main" Requires="p14">
      <p:transition spd="slow" p14:dur="2000" advTm="160320"/>
    </mc:Choice>
    <mc:Fallback>
      <p:transition spd="slow" advTm="16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5076-8660-4ED9-A9B8-788534C6C9CE}"/>
              </a:ext>
            </a:extLst>
          </p:cNvPr>
          <p:cNvSpPr>
            <a:spLocks noGrp="1"/>
          </p:cNvSpPr>
          <p:nvPr>
            <p:ph type="title"/>
          </p:nvPr>
        </p:nvSpPr>
        <p:spPr/>
        <p:txBody>
          <a:bodyPr/>
          <a:lstStyle/>
          <a:p>
            <a:r>
              <a:rPr lang="en-US" dirty="0"/>
              <a:t>Physical Needs </a:t>
            </a:r>
          </a:p>
        </p:txBody>
      </p:sp>
      <p:sp>
        <p:nvSpPr>
          <p:cNvPr id="3" name="Content Placeholder 2">
            <a:extLst>
              <a:ext uri="{FF2B5EF4-FFF2-40B4-BE49-F238E27FC236}">
                <a16:creationId xmlns:a16="http://schemas.microsoft.com/office/drawing/2014/main" id="{049AD453-0728-494F-AE48-AE2903B9F9DF}"/>
              </a:ext>
            </a:extLst>
          </p:cNvPr>
          <p:cNvSpPr>
            <a:spLocks noGrp="1"/>
          </p:cNvSpPr>
          <p:nvPr>
            <p:ph idx="1"/>
          </p:nvPr>
        </p:nvSpPr>
        <p:spPr/>
        <p:txBody>
          <a:bodyPr/>
          <a:lstStyle/>
          <a:p>
            <a:r>
              <a:rPr lang="en-US" dirty="0"/>
              <a:t>Physical self-care needs include the things that help keep your body functioning well</a:t>
            </a:r>
          </a:p>
          <a:p>
            <a:r>
              <a:rPr lang="en-US" dirty="0"/>
              <a:t>When considering physical self-care, identify the needs you have and note any steps you currently take to meet those needs</a:t>
            </a:r>
          </a:p>
          <a:p>
            <a:r>
              <a:rPr lang="en-US" dirty="0"/>
              <a:t>If you notice any areas where you’d like to make changes, emphasize these in your self-care plan </a:t>
            </a:r>
          </a:p>
        </p:txBody>
      </p:sp>
      <p:pic>
        <p:nvPicPr>
          <p:cNvPr id="4" name="Audio 3">
            <a:hlinkClick r:id="" action="ppaction://media"/>
            <a:extLst>
              <a:ext uri="{FF2B5EF4-FFF2-40B4-BE49-F238E27FC236}">
                <a16:creationId xmlns:a16="http://schemas.microsoft.com/office/drawing/2014/main" id="{207E5932-E2F7-4701-99A4-9C742B992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9081150"/>
      </p:ext>
    </p:extLst>
  </p:cSld>
  <p:clrMapOvr>
    <a:masterClrMapping/>
  </p:clrMapOvr>
  <mc:AlternateContent xmlns:mc="http://schemas.openxmlformats.org/markup-compatibility/2006">
    <mc:Choice xmlns:p14="http://schemas.microsoft.com/office/powerpoint/2010/main" Requires="p14">
      <p:transition spd="slow" p14:dur="2000" advTm="58802"/>
    </mc:Choice>
    <mc:Fallback>
      <p:transition spd="slow" advTm="5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A99-F6DA-47E3-8E50-EA6ED103BE37}"/>
              </a:ext>
            </a:extLst>
          </p:cNvPr>
          <p:cNvSpPr>
            <a:spLocks noGrp="1"/>
          </p:cNvSpPr>
          <p:nvPr>
            <p:ph type="title"/>
          </p:nvPr>
        </p:nvSpPr>
        <p:spPr/>
        <p:txBody>
          <a:bodyPr/>
          <a:lstStyle/>
          <a:p>
            <a:r>
              <a:rPr lang="en-US" dirty="0"/>
              <a:t>Physical Needs</a:t>
            </a:r>
          </a:p>
        </p:txBody>
      </p:sp>
      <p:sp>
        <p:nvSpPr>
          <p:cNvPr id="3" name="Content Placeholder 2">
            <a:extLst>
              <a:ext uri="{FF2B5EF4-FFF2-40B4-BE49-F238E27FC236}">
                <a16:creationId xmlns:a16="http://schemas.microsoft.com/office/drawing/2014/main" id="{3D86EB3F-72B0-4DAC-8240-BDA3620F9B2F}"/>
              </a:ext>
            </a:extLst>
          </p:cNvPr>
          <p:cNvSpPr>
            <a:spLocks noGrp="1"/>
          </p:cNvSpPr>
          <p:nvPr>
            <p:ph idx="1"/>
          </p:nvPr>
        </p:nvSpPr>
        <p:spPr/>
        <p:txBody>
          <a:bodyPr/>
          <a:lstStyle/>
          <a:p>
            <a:r>
              <a:rPr lang="en-US" b="1" dirty="0"/>
              <a:t>Sleep</a:t>
            </a:r>
          </a:p>
          <a:p>
            <a:pPr lvl="1"/>
            <a:r>
              <a:rPr lang="en-US" dirty="0"/>
              <a:t>Most adults need around 7 to 9 hours of sleep each night</a:t>
            </a:r>
          </a:p>
          <a:p>
            <a:pPr lvl="1"/>
            <a:r>
              <a:rPr lang="en-US" dirty="0"/>
              <a:t>Not getting enough quality sleep on a regular basis can affect your mood, concentration and health </a:t>
            </a:r>
          </a:p>
          <a:p>
            <a:pPr lvl="1"/>
            <a:r>
              <a:rPr lang="en-US" dirty="0"/>
              <a:t>Consider things you can do each night to improve quality and increase sleep time</a:t>
            </a:r>
          </a:p>
          <a:p>
            <a:pPr lvl="2"/>
            <a:r>
              <a:rPr lang="en-US" dirty="0"/>
              <a:t>Try to sleep and wake at consistent times</a:t>
            </a:r>
          </a:p>
          <a:p>
            <a:pPr lvl="2"/>
            <a:r>
              <a:rPr lang="en-US" dirty="0"/>
              <a:t>Optimize your bedroom environment </a:t>
            </a:r>
          </a:p>
          <a:p>
            <a:pPr lvl="2"/>
            <a:r>
              <a:rPr lang="en-US" dirty="0"/>
              <a:t>Set your bedroom temperature </a:t>
            </a:r>
          </a:p>
        </p:txBody>
      </p:sp>
      <p:pic>
        <p:nvPicPr>
          <p:cNvPr id="4" name="Audio 3">
            <a:hlinkClick r:id="" action="ppaction://media"/>
            <a:extLst>
              <a:ext uri="{FF2B5EF4-FFF2-40B4-BE49-F238E27FC236}">
                <a16:creationId xmlns:a16="http://schemas.microsoft.com/office/drawing/2014/main" id="{A16D97E7-0AB8-4E8F-8353-12A24AFAA3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3568083"/>
      </p:ext>
    </p:extLst>
  </p:cSld>
  <p:clrMapOvr>
    <a:masterClrMapping/>
  </p:clrMapOvr>
  <mc:AlternateContent xmlns:mc="http://schemas.openxmlformats.org/markup-compatibility/2006">
    <mc:Choice xmlns:p14="http://schemas.microsoft.com/office/powerpoint/2010/main" Requires="p14">
      <p:transition spd="slow" p14:dur="2000" advTm="126094"/>
    </mc:Choice>
    <mc:Fallback>
      <p:transition spd="slow" advTm="12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DA81A-A520-429D-851B-AD4BD116604E}"/>
              </a:ext>
            </a:extLst>
          </p:cNvPr>
          <p:cNvSpPr>
            <a:spLocks noGrp="1"/>
          </p:cNvSpPr>
          <p:nvPr>
            <p:ph type="title"/>
          </p:nvPr>
        </p:nvSpPr>
        <p:spPr/>
        <p:txBody>
          <a:bodyPr/>
          <a:lstStyle/>
          <a:p>
            <a:r>
              <a:rPr lang="en-US" dirty="0"/>
              <a:t>Physical Needs </a:t>
            </a:r>
          </a:p>
        </p:txBody>
      </p:sp>
      <p:sp>
        <p:nvSpPr>
          <p:cNvPr id="3" name="Content Placeholder 2">
            <a:extLst>
              <a:ext uri="{FF2B5EF4-FFF2-40B4-BE49-F238E27FC236}">
                <a16:creationId xmlns:a16="http://schemas.microsoft.com/office/drawing/2014/main" id="{534D0785-2A88-4881-989F-A93909C1C812}"/>
              </a:ext>
            </a:extLst>
          </p:cNvPr>
          <p:cNvSpPr>
            <a:spLocks noGrp="1"/>
          </p:cNvSpPr>
          <p:nvPr>
            <p:ph idx="1"/>
          </p:nvPr>
        </p:nvSpPr>
        <p:spPr/>
        <p:txBody>
          <a:bodyPr/>
          <a:lstStyle/>
          <a:p>
            <a:r>
              <a:rPr lang="en-US" b="1" dirty="0"/>
              <a:t>Healthcare</a:t>
            </a:r>
          </a:p>
          <a:p>
            <a:pPr lvl="1"/>
            <a:r>
              <a:rPr lang="en-US" dirty="0"/>
              <a:t>Good self-care involves setting aside your dread of the doctor’s office and getting any concerns checked out in a timely manner</a:t>
            </a:r>
          </a:p>
          <a:p>
            <a:pPr lvl="1"/>
            <a:r>
              <a:rPr lang="en-US" dirty="0"/>
              <a:t>Regular visits with a healthcare provider can help you catch health concerns in early stages, before they become serious</a:t>
            </a:r>
          </a:p>
          <a:p>
            <a:pPr lvl="1"/>
            <a:r>
              <a:rPr lang="en-US" dirty="0"/>
              <a:t>Issues that start small can quickly get worse and affect other aspects of health, such as sleep and appetite</a:t>
            </a:r>
          </a:p>
        </p:txBody>
      </p:sp>
      <p:pic>
        <p:nvPicPr>
          <p:cNvPr id="4" name="Audio 3">
            <a:hlinkClick r:id="" action="ppaction://media"/>
            <a:extLst>
              <a:ext uri="{FF2B5EF4-FFF2-40B4-BE49-F238E27FC236}">
                <a16:creationId xmlns:a16="http://schemas.microsoft.com/office/drawing/2014/main" id="{13598FA6-1869-4778-9742-A24557839B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8343392"/>
      </p:ext>
    </p:extLst>
  </p:cSld>
  <p:clrMapOvr>
    <a:masterClrMapping/>
  </p:clrMapOvr>
  <mc:AlternateContent xmlns:mc="http://schemas.openxmlformats.org/markup-compatibility/2006">
    <mc:Choice xmlns:p14="http://schemas.microsoft.com/office/powerpoint/2010/main" Requires="p14">
      <p:transition spd="slow" p14:dur="2000" advTm="22138"/>
    </mc:Choice>
    <mc:Fallback>
      <p:transition spd="slow" advTm="2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8C5A-9ABA-4DA4-92E6-1E6F7542ECC6}"/>
              </a:ext>
            </a:extLst>
          </p:cNvPr>
          <p:cNvSpPr>
            <a:spLocks noGrp="1"/>
          </p:cNvSpPr>
          <p:nvPr>
            <p:ph type="title"/>
          </p:nvPr>
        </p:nvSpPr>
        <p:spPr/>
        <p:txBody>
          <a:bodyPr/>
          <a:lstStyle/>
          <a:p>
            <a:r>
              <a:rPr lang="en-US" dirty="0"/>
              <a:t>Physical Needs </a:t>
            </a:r>
          </a:p>
        </p:txBody>
      </p:sp>
      <p:sp>
        <p:nvSpPr>
          <p:cNvPr id="3" name="Content Placeholder 2">
            <a:extLst>
              <a:ext uri="{FF2B5EF4-FFF2-40B4-BE49-F238E27FC236}">
                <a16:creationId xmlns:a16="http://schemas.microsoft.com/office/drawing/2014/main" id="{CF884F0B-7690-466E-9FF8-A14FEFF46571}"/>
              </a:ext>
            </a:extLst>
          </p:cNvPr>
          <p:cNvSpPr>
            <a:spLocks noGrp="1"/>
          </p:cNvSpPr>
          <p:nvPr>
            <p:ph idx="1"/>
          </p:nvPr>
        </p:nvSpPr>
        <p:spPr/>
        <p:txBody>
          <a:bodyPr/>
          <a:lstStyle/>
          <a:p>
            <a:r>
              <a:rPr lang="en-US" b="1" dirty="0"/>
              <a:t>Nutrition</a:t>
            </a:r>
          </a:p>
          <a:p>
            <a:pPr lvl="1"/>
            <a:r>
              <a:rPr lang="en-US" dirty="0"/>
              <a:t>Good nutrition doesn’t just involve the types of food you eat</a:t>
            </a:r>
          </a:p>
          <a:p>
            <a:pPr lvl="1"/>
            <a:r>
              <a:rPr lang="en-US" dirty="0"/>
              <a:t>It’s just as important to consider how you eat </a:t>
            </a:r>
          </a:p>
          <a:p>
            <a:pPr lvl="1"/>
            <a:r>
              <a:rPr lang="en-US" dirty="0"/>
              <a:t>Mindful eating and intuitive eating are two approaches that can help you feel more satisfied with food, which can make it easier to enjoy any foods in moderation without restricting yourself or setting stressful limits </a:t>
            </a:r>
            <a:r>
              <a:rPr lang="en-US" b="1" dirty="0"/>
              <a:t> </a:t>
            </a:r>
          </a:p>
        </p:txBody>
      </p:sp>
      <p:pic>
        <p:nvPicPr>
          <p:cNvPr id="4" name="Audio 3">
            <a:hlinkClick r:id="" action="ppaction://media"/>
            <a:extLst>
              <a:ext uri="{FF2B5EF4-FFF2-40B4-BE49-F238E27FC236}">
                <a16:creationId xmlns:a16="http://schemas.microsoft.com/office/drawing/2014/main" id="{D38955E8-3980-4222-BD4E-5291BE72B3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5259676"/>
      </p:ext>
    </p:extLst>
  </p:cSld>
  <p:clrMapOvr>
    <a:masterClrMapping/>
  </p:clrMapOvr>
  <mc:AlternateContent xmlns:mc="http://schemas.openxmlformats.org/markup-compatibility/2006">
    <mc:Choice xmlns:p14="http://schemas.microsoft.com/office/powerpoint/2010/main" Requires="p14">
      <p:transition spd="slow" p14:dur="2000" advTm="72061"/>
    </mc:Choice>
    <mc:Fallback>
      <p:transition spd="slow" advTm="7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D319-4ABD-4282-BE2F-57E2F1750F2B}"/>
              </a:ext>
            </a:extLst>
          </p:cNvPr>
          <p:cNvSpPr>
            <a:spLocks noGrp="1"/>
          </p:cNvSpPr>
          <p:nvPr>
            <p:ph type="title"/>
          </p:nvPr>
        </p:nvSpPr>
        <p:spPr/>
        <p:txBody>
          <a:bodyPr/>
          <a:lstStyle/>
          <a:p>
            <a:r>
              <a:rPr lang="en-US" dirty="0"/>
              <a:t>Physical Needs</a:t>
            </a:r>
          </a:p>
        </p:txBody>
      </p:sp>
      <p:sp>
        <p:nvSpPr>
          <p:cNvPr id="3" name="Content Placeholder 2">
            <a:extLst>
              <a:ext uri="{FF2B5EF4-FFF2-40B4-BE49-F238E27FC236}">
                <a16:creationId xmlns:a16="http://schemas.microsoft.com/office/drawing/2014/main" id="{BD599FF0-B0F4-4C89-BEFA-C94734E6482C}"/>
              </a:ext>
            </a:extLst>
          </p:cNvPr>
          <p:cNvSpPr>
            <a:spLocks noGrp="1"/>
          </p:cNvSpPr>
          <p:nvPr>
            <p:ph idx="1"/>
          </p:nvPr>
        </p:nvSpPr>
        <p:spPr/>
        <p:txBody>
          <a:bodyPr/>
          <a:lstStyle/>
          <a:p>
            <a:r>
              <a:rPr lang="en-US" b="1" dirty="0"/>
              <a:t>Exercise</a:t>
            </a:r>
            <a:r>
              <a:rPr lang="en-US" dirty="0"/>
              <a:t> </a:t>
            </a:r>
          </a:p>
          <a:p>
            <a:pPr lvl="1"/>
            <a:r>
              <a:rPr lang="en-US" dirty="0"/>
              <a:t>Current physical activity guidelines recommend adults physically able to exercise get a minimum of 150 minutes of moderate-intensity activity each week</a:t>
            </a:r>
          </a:p>
          <a:p>
            <a:pPr lvl="1"/>
            <a:r>
              <a:rPr lang="en-US" dirty="0"/>
              <a:t>When adding exercise to your self-care plan, choose activities you enjoy or at least don’t mind doing</a:t>
            </a:r>
          </a:p>
          <a:p>
            <a:pPr lvl="1"/>
            <a:r>
              <a:rPr lang="en-US" dirty="0"/>
              <a:t>If you hate running, consider biking or trail walking </a:t>
            </a:r>
          </a:p>
        </p:txBody>
      </p:sp>
      <p:pic>
        <p:nvPicPr>
          <p:cNvPr id="4" name="Audio 3">
            <a:hlinkClick r:id="" action="ppaction://media"/>
            <a:extLst>
              <a:ext uri="{FF2B5EF4-FFF2-40B4-BE49-F238E27FC236}">
                <a16:creationId xmlns:a16="http://schemas.microsoft.com/office/drawing/2014/main" id="{53AB3FA0-B3B2-4999-A4CF-D57248CB90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9730335"/>
      </p:ext>
    </p:extLst>
  </p:cSld>
  <p:clrMapOvr>
    <a:masterClrMapping/>
  </p:clrMapOvr>
  <mc:AlternateContent xmlns:mc="http://schemas.openxmlformats.org/markup-compatibility/2006">
    <mc:Choice xmlns:p14="http://schemas.microsoft.com/office/powerpoint/2010/main" Requires="p14">
      <p:transition spd="slow" p14:dur="2000" advTm="62890"/>
    </mc:Choice>
    <mc:Fallback>
      <p:transition spd="slow" advTm="6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E3E30-9C4A-45BE-9B06-C32E1EE46185}"/>
              </a:ext>
            </a:extLst>
          </p:cNvPr>
          <p:cNvSpPr>
            <a:spLocks noGrp="1"/>
          </p:cNvSpPr>
          <p:nvPr>
            <p:ph type="title"/>
          </p:nvPr>
        </p:nvSpPr>
        <p:spPr/>
        <p:txBody>
          <a:bodyPr/>
          <a:lstStyle/>
          <a:p>
            <a:r>
              <a:rPr lang="en-US" dirty="0"/>
              <a:t>Physical Needs </a:t>
            </a:r>
          </a:p>
        </p:txBody>
      </p:sp>
      <p:sp>
        <p:nvSpPr>
          <p:cNvPr id="3" name="Content Placeholder 2">
            <a:extLst>
              <a:ext uri="{FF2B5EF4-FFF2-40B4-BE49-F238E27FC236}">
                <a16:creationId xmlns:a16="http://schemas.microsoft.com/office/drawing/2014/main" id="{FB2A5B27-7E84-4D77-B726-6E1126473F8A}"/>
              </a:ext>
            </a:extLst>
          </p:cNvPr>
          <p:cNvSpPr>
            <a:spLocks noGrp="1"/>
          </p:cNvSpPr>
          <p:nvPr>
            <p:ph idx="1"/>
          </p:nvPr>
        </p:nvSpPr>
        <p:spPr/>
        <p:txBody>
          <a:bodyPr/>
          <a:lstStyle/>
          <a:p>
            <a:r>
              <a:rPr lang="en-US" b="1" dirty="0"/>
              <a:t>Physical intimacy </a:t>
            </a:r>
          </a:p>
          <a:p>
            <a:pPr lvl="1"/>
            <a:r>
              <a:rPr lang="en-US" dirty="0"/>
              <a:t>Touch is a basic human need and touch starvation can have health consequences </a:t>
            </a:r>
          </a:p>
          <a:p>
            <a:pPr lvl="1"/>
            <a:r>
              <a:rPr lang="en-US" dirty="0"/>
              <a:t>Intimacy is not exclusive to sex, there are other ways to get physical contact. Try:</a:t>
            </a:r>
          </a:p>
          <a:p>
            <a:pPr lvl="2"/>
            <a:r>
              <a:rPr lang="en-US" dirty="0"/>
              <a:t>Getting a massage</a:t>
            </a:r>
          </a:p>
          <a:p>
            <a:pPr lvl="2"/>
            <a:r>
              <a:rPr lang="en-US" dirty="0"/>
              <a:t>Hugging a loved one or giving yourself a hug</a:t>
            </a:r>
          </a:p>
          <a:p>
            <a:pPr lvl="2"/>
            <a:r>
              <a:rPr lang="en-US" dirty="0"/>
              <a:t>Getting a pet or volunteering to pet-sit </a:t>
            </a:r>
          </a:p>
        </p:txBody>
      </p:sp>
      <p:pic>
        <p:nvPicPr>
          <p:cNvPr id="4" name="Audio 3">
            <a:hlinkClick r:id="" action="ppaction://media"/>
            <a:extLst>
              <a:ext uri="{FF2B5EF4-FFF2-40B4-BE49-F238E27FC236}">
                <a16:creationId xmlns:a16="http://schemas.microsoft.com/office/drawing/2014/main" id="{7184ED49-5379-4260-8B6B-A7DA7C0A23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122514"/>
      </p:ext>
    </p:extLst>
  </p:cSld>
  <p:clrMapOvr>
    <a:masterClrMapping/>
  </p:clrMapOvr>
  <mc:AlternateContent xmlns:mc="http://schemas.openxmlformats.org/markup-compatibility/2006">
    <mc:Choice xmlns:p14="http://schemas.microsoft.com/office/powerpoint/2010/main" Requires="p14">
      <p:transition spd="slow" p14:dur="2000" advTm="140792"/>
    </mc:Choice>
    <mc:Fallback>
      <p:transition spd="slow" advTm="14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7A33-9016-4313-86C7-707A1C4A9997}"/>
              </a:ext>
            </a:extLst>
          </p:cNvPr>
          <p:cNvSpPr>
            <a:spLocks noGrp="1"/>
          </p:cNvSpPr>
          <p:nvPr>
            <p:ph type="title"/>
          </p:nvPr>
        </p:nvSpPr>
        <p:spPr/>
        <p:txBody>
          <a:bodyPr/>
          <a:lstStyle/>
          <a:p>
            <a:r>
              <a:rPr lang="en-US" dirty="0"/>
              <a:t>Mental Needs</a:t>
            </a:r>
          </a:p>
        </p:txBody>
      </p:sp>
      <p:sp>
        <p:nvSpPr>
          <p:cNvPr id="3" name="Content Placeholder 2">
            <a:extLst>
              <a:ext uri="{FF2B5EF4-FFF2-40B4-BE49-F238E27FC236}">
                <a16:creationId xmlns:a16="http://schemas.microsoft.com/office/drawing/2014/main" id="{D7F97A17-D1D7-4373-A84C-1F99D7696A1C}"/>
              </a:ext>
            </a:extLst>
          </p:cNvPr>
          <p:cNvSpPr>
            <a:spLocks noGrp="1"/>
          </p:cNvSpPr>
          <p:nvPr>
            <p:ph idx="1"/>
          </p:nvPr>
        </p:nvSpPr>
        <p:spPr/>
        <p:txBody>
          <a:bodyPr/>
          <a:lstStyle/>
          <a:p>
            <a:r>
              <a:rPr lang="en-US" b="1" dirty="0"/>
              <a:t>Boundaries </a:t>
            </a:r>
          </a:p>
          <a:p>
            <a:pPr lvl="1"/>
            <a:r>
              <a:rPr lang="en-US" dirty="0"/>
              <a:t>Strong boundaries help you protect the time you set aside for yourself, which can help keep stress in check </a:t>
            </a:r>
          </a:p>
          <a:p>
            <a:pPr lvl="1"/>
            <a:r>
              <a:rPr lang="en-US" dirty="0"/>
              <a:t>Setting these limits might involve: </a:t>
            </a:r>
          </a:p>
          <a:p>
            <a:pPr lvl="2"/>
            <a:r>
              <a:rPr lang="en-US" dirty="0"/>
              <a:t>Saying no when you’d rather not do something</a:t>
            </a:r>
          </a:p>
          <a:p>
            <a:pPr lvl="2"/>
            <a:r>
              <a:rPr lang="en-US" dirty="0"/>
              <a:t>Not volunteering for extra work</a:t>
            </a:r>
          </a:p>
          <a:p>
            <a:pPr lvl="2"/>
            <a:r>
              <a:rPr lang="en-US" dirty="0"/>
              <a:t>Communicating needs directly to others </a:t>
            </a:r>
            <a:r>
              <a:rPr lang="en-US" b="1" dirty="0"/>
              <a:t> </a:t>
            </a:r>
          </a:p>
        </p:txBody>
      </p:sp>
      <p:pic>
        <p:nvPicPr>
          <p:cNvPr id="4" name="Audio 3">
            <a:hlinkClick r:id="" action="ppaction://media"/>
            <a:extLst>
              <a:ext uri="{FF2B5EF4-FFF2-40B4-BE49-F238E27FC236}">
                <a16:creationId xmlns:a16="http://schemas.microsoft.com/office/drawing/2014/main" id="{5A7481BD-49C4-4FA0-9645-788CBD6BE4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5916732"/>
      </p:ext>
    </p:extLst>
  </p:cSld>
  <p:clrMapOvr>
    <a:masterClrMapping/>
  </p:clrMapOvr>
  <mc:AlternateContent xmlns:mc="http://schemas.openxmlformats.org/markup-compatibility/2006">
    <mc:Choice xmlns:p14="http://schemas.microsoft.com/office/powerpoint/2010/main" Requires="p14">
      <p:transition spd="slow" p14:dur="2000" advTm="129020"/>
    </mc:Choice>
    <mc:Fallback>
      <p:transition spd="slow" advTm="1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a:t>
            </a:r>
            <a:r>
              <a:rPr lang="en-US" dirty="0" err="1">
                <a:solidFill>
                  <a:schemeClr val="bg2">
                    <a:lumMod val="25000"/>
                  </a:schemeClr>
                </a:solidFill>
                <a:latin typeface="Arial" panose="020B0604020202020204" pitchFamily="34" charset="0"/>
                <a:cs typeface="Arial" panose="020B0604020202020204" pitchFamily="34" charset="0"/>
              </a:rPr>
              <a:t>Kwatasian</a:t>
            </a:r>
            <a:r>
              <a:rPr lang="en-US" dirty="0">
                <a:solidFill>
                  <a:schemeClr val="bg2">
                    <a:lumMod val="25000"/>
                  </a:schemeClr>
                </a:solidFill>
                <a:latin typeface="Arial" panose="020B0604020202020204" pitchFamily="34" charset="0"/>
                <a:cs typeface="Arial" panose="020B0604020202020204" pitchFamily="34" charset="0"/>
              </a:rPr>
              <a:t>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a:t>State Employee Assistance Program</a:t>
            </a:r>
            <a:endParaRPr lang="en-US" dirty="0"/>
          </a:p>
        </p:txBody>
      </p:sp>
      <p:pic>
        <p:nvPicPr>
          <p:cNvPr id="6" name="Audio 5">
            <a:hlinkClick r:id="" action="ppaction://media"/>
            <a:extLst>
              <a:ext uri="{FF2B5EF4-FFF2-40B4-BE49-F238E27FC236}">
                <a16:creationId xmlns:a16="http://schemas.microsoft.com/office/drawing/2014/main" id="{8030810A-01AB-4493-B423-41AB27BE67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38926"/>
    </mc:Choice>
    <mc:Fallback>
      <p:transition spd="slow" advTm="3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99CC-27AB-4D41-BD2F-A23F6AAA74DC}"/>
              </a:ext>
            </a:extLst>
          </p:cNvPr>
          <p:cNvSpPr>
            <a:spLocks noGrp="1"/>
          </p:cNvSpPr>
          <p:nvPr>
            <p:ph type="title"/>
          </p:nvPr>
        </p:nvSpPr>
        <p:spPr/>
        <p:txBody>
          <a:bodyPr/>
          <a:lstStyle/>
          <a:p>
            <a:r>
              <a:rPr lang="en-US" dirty="0"/>
              <a:t>Mental Needs </a:t>
            </a:r>
          </a:p>
        </p:txBody>
      </p:sp>
      <p:sp>
        <p:nvSpPr>
          <p:cNvPr id="3" name="Content Placeholder 2">
            <a:extLst>
              <a:ext uri="{FF2B5EF4-FFF2-40B4-BE49-F238E27FC236}">
                <a16:creationId xmlns:a16="http://schemas.microsoft.com/office/drawing/2014/main" id="{BE594FFE-D3CD-46DD-BF86-8B3B33692A97}"/>
              </a:ext>
            </a:extLst>
          </p:cNvPr>
          <p:cNvSpPr>
            <a:spLocks noGrp="1"/>
          </p:cNvSpPr>
          <p:nvPr>
            <p:ph idx="1"/>
          </p:nvPr>
        </p:nvSpPr>
        <p:spPr/>
        <p:txBody>
          <a:bodyPr/>
          <a:lstStyle/>
          <a:p>
            <a:r>
              <a:rPr lang="en-US" b="1" dirty="0"/>
              <a:t>Personal growth </a:t>
            </a:r>
          </a:p>
          <a:p>
            <a:pPr lvl="1"/>
            <a:r>
              <a:rPr lang="en-US" dirty="0"/>
              <a:t>Taking the time to expand and develop as a person is another way to care for yourself</a:t>
            </a:r>
          </a:p>
          <a:p>
            <a:pPr lvl="1"/>
            <a:r>
              <a:rPr lang="en-US" dirty="0"/>
              <a:t>This can lead to a more authentic, meaningful life, strengthen your sense of self and improve your relationships</a:t>
            </a:r>
          </a:p>
          <a:p>
            <a:pPr lvl="1"/>
            <a:r>
              <a:rPr lang="en-US" dirty="0"/>
              <a:t>Exploring your existing knowledge and worldview can help you start identifying areas that might benefit from growth </a:t>
            </a:r>
          </a:p>
        </p:txBody>
      </p:sp>
      <p:pic>
        <p:nvPicPr>
          <p:cNvPr id="4" name="Audio 3">
            <a:hlinkClick r:id="" action="ppaction://media"/>
            <a:extLst>
              <a:ext uri="{FF2B5EF4-FFF2-40B4-BE49-F238E27FC236}">
                <a16:creationId xmlns:a16="http://schemas.microsoft.com/office/drawing/2014/main" id="{A43A039D-AC90-4F53-A424-09A486754F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1949007"/>
      </p:ext>
    </p:extLst>
  </p:cSld>
  <p:clrMapOvr>
    <a:masterClrMapping/>
  </p:clrMapOvr>
  <mc:AlternateContent xmlns:mc="http://schemas.openxmlformats.org/markup-compatibility/2006">
    <mc:Choice xmlns:p14="http://schemas.microsoft.com/office/powerpoint/2010/main" Requires="p14">
      <p:transition spd="slow" p14:dur="2000" advTm="103152"/>
    </mc:Choice>
    <mc:Fallback>
      <p:transition spd="slow" advTm="10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DE49-16B7-42EE-ABD9-899B9A47CEBA}"/>
              </a:ext>
            </a:extLst>
          </p:cNvPr>
          <p:cNvSpPr>
            <a:spLocks noGrp="1"/>
          </p:cNvSpPr>
          <p:nvPr>
            <p:ph type="title"/>
          </p:nvPr>
        </p:nvSpPr>
        <p:spPr/>
        <p:txBody>
          <a:bodyPr/>
          <a:lstStyle/>
          <a:p>
            <a:r>
              <a:rPr lang="en-US" dirty="0"/>
              <a:t>Mental Needs</a:t>
            </a:r>
          </a:p>
        </p:txBody>
      </p:sp>
      <p:sp>
        <p:nvSpPr>
          <p:cNvPr id="3" name="Content Placeholder 2">
            <a:extLst>
              <a:ext uri="{FF2B5EF4-FFF2-40B4-BE49-F238E27FC236}">
                <a16:creationId xmlns:a16="http://schemas.microsoft.com/office/drawing/2014/main" id="{ED609D94-5AA6-4E7D-AEDE-E3D653435F1A}"/>
              </a:ext>
            </a:extLst>
          </p:cNvPr>
          <p:cNvSpPr>
            <a:spLocks noGrp="1"/>
          </p:cNvSpPr>
          <p:nvPr>
            <p:ph idx="1"/>
          </p:nvPr>
        </p:nvSpPr>
        <p:spPr/>
        <p:txBody>
          <a:bodyPr/>
          <a:lstStyle/>
          <a:p>
            <a:r>
              <a:rPr lang="en-US" b="1" dirty="0"/>
              <a:t>Take breaks</a:t>
            </a:r>
          </a:p>
          <a:p>
            <a:pPr lvl="1"/>
            <a:r>
              <a:rPr lang="en-US" dirty="0"/>
              <a:t>Allowing yourself zone out and relax time gives your brain space to recharge, which promotes optimal function</a:t>
            </a:r>
          </a:p>
          <a:p>
            <a:pPr lvl="1"/>
            <a:r>
              <a:rPr lang="en-US" dirty="0"/>
              <a:t>If your attention often wanders, this could suggest you’re not getting enough mental relaxation </a:t>
            </a:r>
          </a:p>
          <a:p>
            <a:pPr lvl="1"/>
            <a:r>
              <a:rPr lang="en-US" dirty="0"/>
              <a:t>Setting aside time for play and fun also makes a difference </a:t>
            </a:r>
          </a:p>
          <a:p>
            <a:pPr lvl="1"/>
            <a:endParaRPr lang="en-US" b="1" dirty="0"/>
          </a:p>
        </p:txBody>
      </p:sp>
      <p:pic>
        <p:nvPicPr>
          <p:cNvPr id="4" name="Audio 3">
            <a:hlinkClick r:id="" action="ppaction://media"/>
            <a:extLst>
              <a:ext uri="{FF2B5EF4-FFF2-40B4-BE49-F238E27FC236}">
                <a16:creationId xmlns:a16="http://schemas.microsoft.com/office/drawing/2014/main" id="{F3298DF8-8FE0-4FF4-B7EB-06F9A95F9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7466456"/>
      </p:ext>
    </p:extLst>
  </p:cSld>
  <p:clrMapOvr>
    <a:masterClrMapping/>
  </p:clrMapOvr>
  <mc:AlternateContent xmlns:mc="http://schemas.openxmlformats.org/markup-compatibility/2006">
    <mc:Choice xmlns:p14="http://schemas.microsoft.com/office/powerpoint/2010/main" Requires="p14">
      <p:transition spd="slow" p14:dur="2000" advTm="70575"/>
    </mc:Choice>
    <mc:Fallback>
      <p:transition spd="slow" advTm="7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1B9A-20C5-4F96-85EF-9491BBB04996}"/>
              </a:ext>
            </a:extLst>
          </p:cNvPr>
          <p:cNvSpPr>
            <a:spLocks noGrp="1"/>
          </p:cNvSpPr>
          <p:nvPr>
            <p:ph type="title"/>
          </p:nvPr>
        </p:nvSpPr>
        <p:spPr/>
        <p:txBody>
          <a:bodyPr/>
          <a:lstStyle/>
          <a:p>
            <a:r>
              <a:rPr lang="en-US" dirty="0"/>
              <a:t>Emotional Needs </a:t>
            </a:r>
          </a:p>
        </p:txBody>
      </p:sp>
      <p:sp>
        <p:nvSpPr>
          <p:cNvPr id="3" name="Content Placeholder 2">
            <a:extLst>
              <a:ext uri="{FF2B5EF4-FFF2-40B4-BE49-F238E27FC236}">
                <a16:creationId xmlns:a16="http://schemas.microsoft.com/office/drawing/2014/main" id="{116E5706-4DEF-44AA-A2EB-6F4C800C9291}"/>
              </a:ext>
            </a:extLst>
          </p:cNvPr>
          <p:cNvSpPr>
            <a:spLocks noGrp="1"/>
          </p:cNvSpPr>
          <p:nvPr>
            <p:ph idx="1"/>
          </p:nvPr>
        </p:nvSpPr>
        <p:spPr/>
        <p:txBody>
          <a:bodyPr/>
          <a:lstStyle/>
          <a:p>
            <a:r>
              <a:rPr lang="en-US" b="1" dirty="0"/>
              <a:t>Mindful awareness</a:t>
            </a:r>
          </a:p>
          <a:p>
            <a:pPr lvl="1"/>
            <a:r>
              <a:rPr lang="en-US" dirty="0"/>
              <a:t>Make it a goal to spend more time sitting with your feelings, since this makes it easier to acknowledge emotional needs and recognize when they go unmet </a:t>
            </a:r>
          </a:p>
          <a:p>
            <a:pPr lvl="1"/>
            <a:r>
              <a:rPr lang="en-US" dirty="0"/>
              <a:t>If you have trouble connecting with your feelings, meditation or journaling might be great additions to your self-care plan </a:t>
            </a:r>
          </a:p>
        </p:txBody>
      </p:sp>
      <p:pic>
        <p:nvPicPr>
          <p:cNvPr id="4" name="Audio 3">
            <a:hlinkClick r:id="" action="ppaction://media"/>
            <a:extLst>
              <a:ext uri="{FF2B5EF4-FFF2-40B4-BE49-F238E27FC236}">
                <a16:creationId xmlns:a16="http://schemas.microsoft.com/office/drawing/2014/main" id="{BD6E8639-32BC-4DF8-9C03-225DF3189E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5246232"/>
      </p:ext>
    </p:extLst>
  </p:cSld>
  <p:clrMapOvr>
    <a:masterClrMapping/>
  </p:clrMapOvr>
  <mc:AlternateContent xmlns:mc="http://schemas.openxmlformats.org/markup-compatibility/2006">
    <mc:Choice xmlns:p14="http://schemas.microsoft.com/office/powerpoint/2010/main" Requires="p14">
      <p:transition spd="slow" p14:dur="2000" advTm="128091"/>
    </mc:Choice>
    <mc:Fallback>
      <p:transition spd="slow" advTm="12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ADF7-5620-4E25-BE88-8B31F0CEBDA9}"/>
              </a:ext>
            </a:extLst>
          </p:cNvPr>
          <p:cNvSpPr>
            <a:spLocks noGrp="1"/>
          </p:cNvSpPr>
          <p:nvPr>
            <p:ph type="title"/>
          </p:nvPr>
        </p:nvSpPr>
        <p:spPr/>
        <p:txBody>
          <a:bodyPr/>
          <a:lstStyle/>
          <a:p>
            <a:r>
              <a:rPr lang="en-US" dirty="0"/>
              <a:t>Emotional Needs </a:t>
            </a:r>
          </a:p>
        </p:txBody>
      </p:sp>
      <p:sp>
        <p:nvSpPr>
          <p:cNvPr id="3" name="Content Placeholder 2">
            <a:extLst>
              <a:ext uri="{FF2B5EF4-FFF2-40B4-BE49-F238E27FC236}">
                <a16:creationId xmlns:a16="http://schemas.microsoft.com/office/drawing/2014/main" id="{28B958D3-F21B-464A-80FF-E917087D7A62}"/>
              </a:ext>
            </a:extLst>
          </p:cNvPr>
          <p:cNvSpPr>
            <a:spLocks noGrp="1"/>
          </p:cNvSpPr>
          <p:nvPr>
            <p:ph idx="1"/>
          </p:nvPr>
        </p:nvSpPr>
        <p:spPr/>
        <p:txBody>
          <a:bodyPr/>
          <a:lstStyle/>
          <a:p>
            <a:r>
              <a:rPr lang="en-US" b="1" dirty="0"/>
              <a:t>Companionship</a:t>
            </a:r>
            <a:r>
              <a:rPr lang="en-US" dirty="0"/>
              <a:t> </a:t>
            </a:r>
          </a:p>
          <a:p>
            <a:pPr lvl="1"/>
            <a:r>
              <a:rPr lang="en-US" dirty="0"/>
              <a:t>Most people need to spend some time interacting with others in meaningful ways, though specific needs for social interaction can depend on personality and other factors</a:t>
            </a:r>
          </a:p>
          <a:p>
            <a:pPr lvl="1"/>
            <a:r>
              <a:rPr lang="en-US" dirty="0"/>
              <a:t>If you often feel lonely, you might need to spend more time connecting</a:t>
            </a:r>
          </a:p>
          <a:p>
            <a:pPr lvl="1"/>
            <a:r>
              <a:rPr lang="en-US" dirty="0"/>
              <a:t>If you often feel overwhelmed, even irritable, around people, consider making alone time a bigger priority </a:t>
            </a:r>
          </a:p>
        </p:txBody>
      </p:sp>
      <p:pic>
        <p:nvPicPr>
          <p:cNvPr id="4" name="Audio 3">
            <a:hlinkClick r:id="" action="ppaction://media"/>
            <a:extLst>
              <a:ext uri="{FF2B5EF4-FFF2-40B4-BE49-F238E27FC236}">
                <a16:creationId xmlns:a16="http://schemas.microsoft.com/office/drawing/2014/main" id="{14FBE134-0703-49A3-8EC5-2EF34D054E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2025121"/>
      </p:ext>
    </p:extLst>
  </p:cSld>
  <p:clrMapOvr>
    <a:masterClrMapping/>
  </p:clrMapOvr>
  <mc:AlternateContent xmlns:mc="http://schemas.openxmlformats.org/markup-compatibility/2006">
    <mc:Choice xmlns:p14="http://schemas.microsoft.com/office/powerpoint/2010/main" Requires="p14">
      <p:transition spd="slow" p14:dur="2000" advTm="50350"/>
    </mc:Choice>
    <mc:Fallback>
      <p:transition spd="slow" advTm="5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C8C7-7B8F-4639-8BBE-C342EBECB8A4}"/>
              </a:ext>
            </a:extLst>
          </p:cNvPr>
          <p:cNvSpPr>
            <a:spLocks noGrp="1"/>
          </p:cNvSpPr>
          <p:nvPr>
            <p:ph type="title"/>
          </p:nvPr>
        </p:nvSpPr>
        <p:spPr/>
        <p:txBody>
          <a:bodyPr/>
          <a:lstStyle/>
          <a:p>
            <a:r>
              <a:rPr lang="en-US" dirty="0"/>
              <a:t>Emotional Needs </a:t>
            </a:r>
          </a:p>
        </p:txBody>
      </p:sp>
      <p:sp>
        <p:nvSpPr>
          <p:cNvPr id="3" name="Content Placeholder 2">
            <a:extLst>
              <a:ext uri="{FF2B5EF4-FFF2-40B4-BE49-F238E27FC236}">
                <a16:creationId xmlns:a16="http://schemas.microsoft.com/office/drawing/2014/main" id="{B026032E-AAD7-4EFF-8E5E-96BFB3771036}"/>
              </a:ext>
            </a:extLst>
          </p:cNvPr>
          <p:cNvSpPr>
            <a:spLocks noGrp="1"/>
          </p:cNvSpPr>
          <p:nvPr>
            <p:ph idx="1"/>
          </p:nvPr>
        </p:nvSpPr>
        <p:spPr/>
        <p:txBody>
          <a:bodyPr/>
          <a:lstStyle/>
          <a:p>
            <a:r>
              <a:rPr lang="en-US" b="1" dirty="0"/>
              <a:t>Personal time</a:t>
            </a:r>
          </a:p>
          <a:p>
            <a:pPr lvl="1"/>
            <a:r>
              <a:rPr lang="en-US" dirty="0"/>
              <a:t>Everyone needs time to unwind on their own</a:t>
            </a:r>
          </a:p>
          <a:p>
            <a:pPr lvl="1"/>
            <a:r>
              <a:rPr lang="en-US" dirty="0"/>
              <a:t>This could mean: </a:t>
            </a:r>
          </a:p>
          <a:p>
            <a:pPr lvl="2"/>
            <a:r>
              <a:rPr lang="en-US" dirty="0"/>
              <a:t>Taking a personal day from work when feeling disengaged</a:t>
            </a:r>
          </a:p>
          <a:p>
            <a:pPr lvl="2"/>
            <a:r>
              <a:rPr lang="en-US" dirty="0"/>
              <a:t>Creating private space for yourself at home</a:t>
            </a:r>
          </a:p>
          <a:p>
            <a:pPr lvl="2"/>
            <a:r>
              <a:rPr lang="en-US" dirty="0"/>
              <a:t>Making time for your favorite hobby </a:t>
            </a:r>
          </a:p>
        </p:txBody>
      </p:sp>
      <p:pic>
        <p:nvPicPr>
          <p:cNvPr id="4" name="Audio 3">
            <a:hlinkClick r:id="" action="ppaction://media"/>
            <a:extLst>
              <a:ext uri="{FF2B5EF4-FFF2-40B4-BE49-F238E27FC236}">
                <a16:creationId xmlns:a16="http://schemas.microsoft.com/office/drawing/2014/main" id="{197063A1-5CE9-4984-9A56-05E243FE1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7023802"/>
      </p:ext>
    </p:extLst>
  </p:cSld>
  <p:clrMapOvr>
    <a:masterClrMapping/>
  </p:clrMapOvr>
  <mc:AlternateContent xmlns:mc="http://schemas.openxmlformats.org/markup-compatibility/2006">
    <mc:Choice xmlns:p14="http://schemas.microsoft.com/office/powerpoint/2010/main" Requires="p14">
      <p:transition spd="slow" p14:dur="2000" advTm="65583"/>
    </mc:Choice>
    <mc:Fallback>
      <p:transition spd="slow" advTm="6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5715-4939-41C9-A387-5E4F709621CE}"/>
              </a:ext>
            </a:extLst>
          </p:cNvPr>
          <p:cNvSpPr>
            <a:spLocks noGrp="1"/>
          </p:cNvSpPr>
          <p:nvPr>
            <p:ph type="title"/>
          </p:nvPr>
        </p:nvSpPr>
        <p:spPr/>
        <p:txBody>
          <a:bodyPr/>
          <a:lstStyle/>
          <a:p>
            <a:r>
              <a:rPr lang="en-US" dirty="0"/>
              <a:t>Putting it All Together </a:t>
            </a:r>
          </a:p>
        </p:txBody>
      </p:sp>
      <p:sp>
        <p:nvSpPr>
          <p:cNvPr id="3" name="Content Placeholder 2">
            <a:extLst>
              <a:ext uri="{FF2B5EF4-FFF2-40B4-BE49-F238E27FC236}">
                <a16:creationId xmlns:a16="http://schemas.microsoft.com/office/drawing/2014/main" id="{31C76AAC-4EC9-4645-9A39-A13D7A9625E0}"/>
              </a:ext>
            </a:extLst>
          </p:cNvPr>
          <p:cNvSpPr>
            <a:spLocks noGrp="1"/>
          </p:cNvSpPr>
          <p:nvPr>
            <p:ph idx="1"/>
          </p:nvPr>
        </p:nvSpPr>
        <p:spPr/>
        <p:txBody>
          <a:bodyPr/>
          <a:lstStyle/>
          <a:p>
            <a:r>
              <a:rPr lang="en-US" dirty="0"/>
              <a:t>Self-discovery plays an important role in self-care</a:t>
            </a:r>
          </a:p>
          <a:p>
            <a:r>
              <a:rPr lang="en-US" dirty="0"/>
              <a:t>Learning about your specific needs makes it possible to find more productive ways to take care of yourself </a:t>
            </a:r>
          </a:p>
          <a:p>
            <a:r>
              <a:rPr lang="en-US" dirty="0"/>
              <a:t>Keep in mind that self-care needs often change over time, particularly when taking into account what’s happening in the world </a:t>
            </a:r>
          </a:p>
        </p:txBody>
      </p:sp>
      <p:pic>
        <p:nvPicPr>
          <p:cNvPr id="4" name="Audio 3">
            <a:hlinkClick r:id="" action="ppaction://media"/>
            <a:extLst>
              <a:ext uri="{FF2B5EF4-FFF2-40B4-BE49-F238E27FC236}">
                <a16:creationId xmlns:a16="http://schemas.microsoft.com/office/drawing/2014/main" id="{C9340CE6-E5ED-497D-B1BD-725AEDE49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4395545"/>
      </p:ext>
    </p:extLst>
  </p:cSld>
  <p:clrMapOvr>
    <a:masterClrMapping/>
  </p:clrMapOvr>
  <mc:AlternateContent xmlns:mc="http://schemas.openxmlformats.org/markup-compatibility/2006">
    <mc:Choice xmlns:p14="http://schemas.microsoft.com/office/powerpoint/2010/main" Requires="p14">
      <p:transition spd="slow" p14:dur="2000" advTm="79236"/>
    </mc:Choice>
    <mc:Fallback>
      <p:transition spd="slow" advTm="7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082C85-83BC-4B8A-83B5-2EF2B9D98FE1}"/>
              </a:ext>
            </a:extLst>
          </p:cNvPr>
          <p:cNvSpPr>
            <a:spLocks noGrp="1"/>
          </p:cNvSpPr>
          <p:nvPr>
            <p:ph type="body" idx="1"/>
          </p:nvPr>
        </p:nvSpPr>
        <p:spPr>
          <a:xfrm>
            <a:off x="1844431" y="1969844"/>
            <a:ext cx="9956800" cy="1500187"/>
          </a:xfrm>
        </p:spPr>
        <p:txBody>
          <a:bodyPr>
            <a:normAutofit/>
          </a:bodyPr>
          <a:lstStyle/>
          <a:p>
            <a:r>
              <a:rPr lang="en-US" b="0" dirty="0"/>
              <a:t>Supporting Others During Difficult Times </a:t>
            </a:r>
          </a:p>
        </p:txBody>
      </p:sp>
      <p:pic>
        <p:nvPicPr>
          <p:cNvPr id="2" name="Audio 1">
            <a:hlinkClick r:id="" action="ppaction://media"/>
            <a:extLst>
              <a:ext uri="{FF2B5EF4-FFF2-40B4-BE49-F238E27FC236}">
                <a16:creationId xmlns:a16="http://schemas.microsoft.com/office/drawing/2014/main" id="{9EE4B6BF-D104-4F62-847C-723A710A76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9158249"/>
      </p:ext>
    </p:extLst>
  </p:cSld>
  <p:clrMapOvr>
    <a:masterClrMapping/>
  </p:clrMapOvr>
  <mc:AlternateContent xmlns:mc="http://schemas.openxmlformats.org/markup-compatibility/2006">
    <mc:Choice xmlns:p14="http://schemas.microsoft.com/office/powerpoint/2010/main" Requires="p14">
      <p:transition spd="slow" p14:dur="2000" advTm="6233"/>
    </mc:Choice>
    <mc:Fallback>
      <p:transition spd="slow" advTm="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Supporting Others </a:t>
            </a:r>
          </a:p>
        </p:txBody>
      </p:sp>
      <p:sp>
        <p:nvSpPr>
          <p:cNvPr id="2" name="Content Placeholder 1"/>
          <p:cNvSpPr>
            <a:spLocks noGrp="1"/>
          </p:cNvSpPr>
          <p:nvPr>
            <p:ph idx="1"/>
          </p:nvPr>
        </p:nvSpPr>
        <p:spPr/>
        <p:txBody>
          <a:bodyPr/>
          <a:lstStyle/>
          <a:p>
            <a:pPr lvl="0"/>
            <a:r>
              <a:rPr lang="en-US" dirty="0"/>
              <a:t>When someone is struggling, we might be at a loss for how to help. We want to reach out but are worried we will do or say the wrong thing </a:t>
            </a:r>
          </a:p>
          <a:p>
            <a:pPr lvl="0"/>
            <a:r>
              <a:rPr lang="en-US" dirty="0"/>
              <a:t>Or maybe we have a track record of saying or doing the wrong things and don’t want to repeat </a:t>
            </a:r>
          </a:p>
          <a:p>
            <a:pPr lvl="0"/>
            <a:r>
              <a:rPr lang="en-US" dirty="0"/>
              <a:t>Either way, the result is the same – we keep to ourselves </a:t>
            </a:r>
          </a:p>
        </p:txBody>
      </p:sp>
      <p:pic>
        <p:nvPicPr>
          <p:cNvPr id="4" name="Audio 3">
            <a:hlinkClick r:id="" action="ppaction://media"/>
            <a:extLst>
              <a:ext uri="{FF2B5EF4-FFF2-40B4-BE49-F238E27FC236}">
                <a16:creationId xmlns:a16="http://schemas.microsoft.com/office/drawing/2014/main" id="{DFFE8994-B648-41BE-975D-2FD4D3AEEE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2092780"/>
      </p:ext>
    </p:extLst>
  </p:cSld>
  <p:clrMapOvr>
    <a:masterClrMapping/>
  </p:clrMapOvr>
  <mc:AlternateContent xmlns:mc="http://schemas.openxmlformats.org/markup-compatibility/2006">
    <mc:Choice xmlns:p14="http://schemas.microsoft.com/office/powerpoint/2010/main" Requires="p14">
      <p:transition spd="slow" p14:dur="2000" advTm="31310"/>
    </mc:Choice>
    <mc:Fallback>
      <p:transition spd="slow" advTm="3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Supporting Others </a:t>
            </a:r>
          </a:p>
        </p:txBody>
      </p:sp>
      <p:sp>
        <p:nvSpPr>
          <p:cNvPr id="2" name="Content Placeholder 1"/>
          <p:cNvSpPr>
            <a:spLocks noGrp="1"/>
          </p:cNvSpPr>
          <p:nvPr>
            <p:ph idx="1"/>
          </p:nvPr>
        </p:nvSpPr>
        <p:spPr/>
        <p:txBody>
          <a:bodyPr/>
          <a:lstStyle/>
          <a:p>
            <a:pPr lvl="0"/>
            <a:r>
              <a:rPr lang="en-US" dirty="0"/>
              <a:t>The best way to support someone who’s having a difficult time is simply by being there </a:t>
            </a:r>
          </a:p>
          <a:p>
            <a:pPr lvl="0"/>
            <a:r>
              <a:rPr lang="en-US" dirty="0"/>
              <a:t>Listening with empathy is the key for meaningful relationships and it’s a skill we can all improve upon </a:t>
            </a:r>
          </a:p>
          <a:p>
            <a:pPr lvl="0"/>
            <a:r>
              <a:rPr lang="en-US" dirty="0"/>
              <a:t>Empathic listening is the practice of being attentive and responsive to others’ input during conversation </a:t>
            </a:r>
          </a:p>
        </p:txBody>
      </p:sp>
      <p:pic>
        <p:nvPicPr>
          <p:cNvPr id="4" name="Audio 3">
            <a:hlinkClick r:id="" action="ppaction://media"/>
            <a:extLst>
              <a:ext uri="{FF2B5EF4-FFF2-40B4-BE49-F238E27FC236}">
                <a16:creationId xmlns:a16="http://schemas.microsoft.com/office/drawing/2014/main" id="{1944E128-AFE3-4118-ADC0-9C10A70618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8471454"/>
      </p:ext>
    </p:extLst>
  </p:cSld>
  <p:clrMapOvr>
    <a:masterClrMapping/>
  </p:clrMapOvr>
  <mc:AlternateContent xmlns:mc="http://schemas.openxmlformats.org/markup-compatibility/2006">
    <mc:Choice xmlns:p14="http://schemas.microsoft.com/office/powerpoint/2010/main" Requires="p14">
      <p:transition spd="slow" p14:dur="2000" advTm="91682"/>
    </mc:Choice>
    <mc:Fallback>
      <p:transition spd="slow" advTm="9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DAAB-B30C-4ABD-9C41-CA5E3BFC328C}"/>
              </a:ext>
            </a:extLst>
          </p:cNvPr>
          <p:cNvSpPr>
            <a:spLocks noGrp="1"/>
          </p:cNvSpPr>
          <p:nvPr>
            <p:ph type="title"/>
          </p:nvPr>
        </p:nvSpPr>
        <p:spPr/>
        <p:txBody>
          <a:bodyPr/>
          <a:lstStyle/>
          <a:p>
            <a:r>
              <a:rPr lang="en-US" dirty="0"/>
              <a:t>Supporting Others </a:t>
            </a:r>
          </a:p>
        </p:txBody>
      </p:sp>
      <p:sp>
        <p:nvSpPr>
          <p:cNvPr id="3" name="Content Placeholder 2">
            <a:extLst>
              <a:ext uri="{FF2B5EF4-FFF2-40B4-BE49-F238E27FC236}">
                <a16:creationId xmlns:a16="http://schemas.microsoft.com/office/drawing/2014/main" id="{84B1E688-26D1-4790-86D2-DBD398D94028}"/>
              </a:ext>
            </a:extLst>
          </p:cNvPr>
          <p:cNvSpPr>
            <a:spLocks noGrp="1"/>
          </p:cNvSpPr>
          <p:nvPr>
            <p:ph idx="1"/>
          </p:nvPr>
        </p:nvSpPr>
        <p:spPr>
          <a:xfrm>
            <a:off x="3136075" y="1509354"/>
            <a:ext cx="8763000" cy="4941915"/>
          </a:xfrm>
        </p:spPr>
        <p:txBody>
          <a:bodyPr/>
          <a:lstStyle/>
          <a:p>
            <a:r>
              <a:rPr lang="en-US" dirty="0"/>
              <a:t>Seeing the world as others see it</a:t>
            </a:r>
          </a:p>
          <a:p>
            <a:pPr lvl="1"/>
            <a:r>
              <a:rPr lang="en-US" dirty="0"/>
              <a:t>We must be willing to recognize and acknowledge how we see the world and attempt to see the situation that someone is experiencing through his lens </a:t>
            </a:r>
          </a:p>
          <a:p>
            <a:r>
              <a:rPr lang="en-US" dirty="0"/>
              <a:t>Understanding another’s feelings</a:t>
            </a:r>
          </a:p>
          <a:p>
            <a:pPr lvl="1"/>
            <a:r>
              <a:rPr lang="en-US" dirty="0"/>
              <a:t>In order to understand someone else’s feelings, we must be in touch with our own feelings and have an understanding of emotions </a:t>
            </a:r>
          </a:p>
          <a:p>
            <a:pPr lvl="1"/>
            <a:r>
              <a:rPr lang="en-US" dirty="0"/>
              <a:t>It is important to put aside our own stuff or our own opinion when empathizing so we can focus on what the other person is feeling </a:t>
            </a:r>
          </a:p>
        </p:txBody>
      </p:sp>
      <p:pic>
        <p:nvPicPr>
          <p:cNvPr id="4" name="Audio 3">
            <a:hlinkClick r:id="" action="ppaction://media"/>
            <a:extLst>
              <a:ext uri="{FF2B5EF4-FFF2-40B4-BE49-F238E27FC236}">
                <a16:creationId xmlns:a16="http://schemas.microsoft.com/office/drawing/2014/main" id="{C41B8D94-DB9D-4980-BBD5-D5B93FC71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3539248"/>
      </p:ext>
    </p:extLst>
  </p:cSld>
  <p:clrMapOvr>
    <a:masterClrMapping/>
  </p:clrMapOvr>
  <mc:AlternateContent xmlns:mc="http://schemas.openxmlformats.org/markup-compatibility/2006">
    <mc:Choice xmlns:p14="http://schemas.microsoft.com/office/powerpoint/2010/main" Requires="p14">
      <p:transition spd="slow" p14:dur="2000" advTm="105451"/>
    </mc:Choice>
    <mc:Fallback>
      <p:transition spd="slow" advTm="10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 </a:t>
            </a:r>
          </a:p>
        </p:txBody>
      </p:sp>
      <p:sp>
        <p:nvSpPr>
          <p:cNvPr id="2" name="Content Placeholder 1"/>
          <p:cNvSpPr>
            <a:spLocks noGrp="1"/>
          </p:cNvSpPr>
          <p:nvPr>
            <p:ph idx="1"/>
          </p:nvPr>
        </p:nvSpPr>
        <p:spPr/>
        <p:txBody>
          <a:bodyPr/>
          <a:lstStyle/>
          <a:p>
            <a:pPr lvl="0"/>
            <a:r>
              <a:rPr lang="en-US" dirty="0"/>
              <a:t>How do you determine the difference between Coronavirus Blues and Depression?</a:t>
            </a:r>
          </a:p>
          <a:p>
            <a:pPr lvl="0"/>
            <a:r>
              <a:rPr lang="en-US" dirty="0"/>
              <a:t>Explore ways to beat Coronavirus Blues</a:t>
            </a:r>
          </a:p>
          <a:p>
            <a:pPr lvl="0"/>
            <a:r>
              <a:rPr lang="en-US" dirty="0"/>
              <a:t>Discover ways to make a solid self-care plan </a:t>
            </a:r>
          </a:p>
          <a:p>
            <a:pPr lvl="0"/>
            <a:r>
              <a:rPr lang="en-US" dirty="0"/>
              <a:t>Learn ways to support others during difficult times</a:t>
            </a:r>
          </a:p>
          <a:p>
            <a:pPr lvl="0"/>
            <a:r>
              <a:rPr lang="en-US" dirty="0"/>
              <a:t>Review the BHS benefits and resources available to State of Alabama employees and their dependents </a:t>
            </a:r>
          </a:p>
        </p:txBody>
      </p:sp>
      <p:pic>
        <p:nvPicPr>
          <p:cNvPr id="5" name="Audio 4">
            <a:hlinkClick r:id="" action="ppaction://media"/>
            <a:extLst>
              <a:ext uri="{FF2B5EF4-FFF2-40B4-BE49-F238E27FC236}">
                <a16:creationId xmlns:a16="http://schemas.microsoft.com/office/drawing/2014/main" id="{0FEF0D4B-2814-4D58-B734-6C74785B9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7680767"/>
      </p:ext>
    </p:extLst>
  </p:cSld>
  <p:clrMapOvr>
    <a:masterClrMapping/>
  </p:clrMapOvr>
  <mc:AlternateContent xmlns:mc="http://schemas.openxmlformats.org/markup-compatibility/2006">
    <mc:Choice xmlns:p14="http://schemas.microsoft.com/office/powerpoint/2010/main" Requires="p14">
      <p:transition spd="slow" p14:dur="2000" advTm="41689"/>
    </mc:Choice>
    <mc:Fallback>
      <p:transition spd="slow" advTm="4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5DE0-AA06-40A7-80E2-D70A423B9EFE}"/>
              </a:ext>
            </a:extLst>
          </p:cNvPr>
          <p:cNvSpPr>
            <a:spLocks noGrp="1"/>
          </p:cNvSpPr>
          <p:nvPr>
            <p:ph type="title"/>
          </p:nvPr>
        </p:nvSpPr>
        <p:spPr/>
        <p:txBody>
          <a:bodyPr/>
          <a:lstStyle/>
          <a:p>
            <a:r>
              <a:rPr lang="en-US" dirty="0"/>
              <a:t>Supporting Others</a:t>
            </a:r>
          </a:p>
        </p:txBody>
      </p:sp>
      <p:sp>
        <p:nvSpPr>
          <p:cNvPr id="3" name="Content Placeholder 2">
            <a:extLst>
              <a:ext uri="{FF2B5EF4-FFF2-40B4-BE49-F238E27FC236}">
                <a16:creationId xmlns:a16="http://schemas.microsoft.com/office/drawing/2014/main" id="{22019967-6EEB-4A45-8AAC-6B64BB8A150F}"/>
              </a:ext>
            </a:extLst>
          </p:cNvPr>
          <p:cNvSpPr>
            <a:spLocks noGrp="1"/>
          </p:cNvSpPr>
          <p:nvPr>
            <p:ph idx="1"/>
          </p:nvPr>
        </p:nvSpPr>
        <p:spPr/>
        <p:txBody>
          <a:bodyPr/>
          <a:lstStyle/>
          <a:p>
            <a:r>
              <a:rPr lang="en-US" dirty="0"/>
              <a:t>Being non-judgmental</a:t>
            </a:r>
          </a:p>
          <a:p>
            <a:pPr lvl="1"/>
            <a:r>
              <a:rPr lang="en-US" dirty="0"/>
              <a:t>Judgement creates distance and disconnection </a:t>
            </a:r>
          </a:p>
          <a:p>
            <a:pPr lvl="1"/>
            <a:r>
              <a:rPr lang="en-US" dirty="0"/>
              <a:t>Non-judgment is a skill we can practice</a:t>
            </a:r>
          </a:p>
          <a:p>
            <a:pPr lvl="1"/>
            <a:r>
              <a:rPr lang="en-US" dirty="0"/>
              <a:t>With ourselves, we can practice being non-judgmental by embracing ourselves when we make mistakes or don’t measure up to our expectations</a:t>
            </a:r>
          </a:p>
          <a:p>
            <a:pPr lvl="1"/>
            <a:r>
              <a:rPr lang="en-US" dirty="0"/>
              <a:t>We can practice speaking to ourselves with compassion and realize that others are experiencing hard </a:t>
            </a:r>
            <a:r>
              <a:rPr lang="en-US"/>
              <a:t>times like us </a:t>
            </a:r>
          </a:p>
        </p:txBody>
      </p:sp>
      <p:pic>
        <p:nvPicPr>
          <p:cNvPr id="4" name="Audio 3">
            <a:hlinkClick r:id="" action="ppaction://media"/>
            <a:extLst>
              <a:ext uri="{FF2B5EF4-FFF2-40B4-BE49-F238E27FC236}">
                <a16:creationId xmlns:a16="http://schemas.microsoft.com/office/drawing/2014/main" id="{5B6F203E-E610-45C7-8819-CD84869F9B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6209667"/>
      </p:ext>
    </p:extLst>
  </p:cSld>
  <p:clrMapOvr>
    <a:masterClrMapping/>
  </p:clrMapOvr>
  <mc:AlternateContent xmlns:mc="http://schemas.openxmlformats.org/markup-compatibility/2006">
    <mc:Choice xmlns:p14="http://schemas.microsoft.com/office/powerpoint/2010/main" Requires="p14">
      <p:transition spd="slow" p14:dur="2000" advTm="93029"/>
    </mc:Choice>
    <mc:Fallback>
      <p:transition spd="slow" advTm="9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76F6-54E2-420A-B26A-296B8685C81F}"/>
              </a:ext>
            </a:extLst>
          </p:cNvPr>
          <p:cNvSpPr>
            <a:spLocks noGrp="1"/>
          </p:cNvSpPr>
          <p:nvPr>
            <p:ph type="title"/>
          </p:nvPr>
        </p:nvSpPr>
        <p:spPr/>
        <p:txBody>
          <a:bodyPr/>
          <a:lstStyle/>
          <a:p>
            <a:r>
              <a:rPr lang="en-US" dirty="0"/>
              <a:t>Supporting Others </a:t>
            </a:r>
          </a:p>
        </p:txBody>
      </p:sp>
      <p:sp>
        <p:nvSpPr>
          <p:cNvPr id="3" name="Content Placeholder 2">
            <a:extLst>
              <a:ext uri="{FF2B5EF4-FFF2-40B4-BE49-F238E27FC236}">
                <a16:creationId xmlns:a16="http://schemas.microsoft.com/office/drawing/2014/main" id="{E6F2344E-71F9-4470-BED7-D10C8F10352A}"/>
              </a:ext>
            </a:extLst>
          </p:cNvPr>
          <p:cNvSpPr>
            <a:spLocks noGrp="1"/>
          </p:cNvSpPr>
          <p:nvPr>
            <p:ph idx="1"/>
          </p:nvPr>
        </p:nvSpPr>
        <p:spPr/>
        <p:txBody>
          <a:bodyPr/>
          <a:lstStyle/>
          <a:p>
            <a:r>
              <a:rPr lang="en-US" dirty="0"/>
              <a:t>Check in regularly</a:t>
            </a:r>
          </a:p>
          <a:p>
            <a:pPr lvl="1"/>
            <a:r>
              <a:rPr lang="en-US" dirty="0"/>
              <a:t>Let the person know that you’re thinking about them and you’re available if they want to talk </a:t>
            </a:r>
          </a:p>
          <a:p>
            <a:pPr lvl="1"/>
            <a:r>
              <a:rPr lang="en-US" dirty="0"/>
              <a:t>The best thing you can do for someone who’s struggling with anything is to listen</a:t>
            </a:r>
          </a:p>
          <a:p>
            <a:pPr lvl="1"/>
            <a:r>
              <a:rPr lang="en-US" dirty="0"/>
              <a:t>Give them your full attention; put the gadgets down </a:t>
            </a:r>
          </a:p>
          <a:p>
            <a:pPr lvl="1"/>
            <a:r>
              <a:rPr lang="en-US" dirty="0"/>
              <a:t>Know that it’s okay to say, “I just don’t know what to say, but I am here for you” </a:t>
            </a:r>
          </a:p>
        </p:txBody>
      </p:sp>
      <p:pic>
        <p:nvPicPr>
          <p:cNvPr id="4" name="Audio 3">
            <a:hlinkClick r:id="" action="ppaction://media"/>
            <a:extLst>
              <a:ext uri="{FF2B5EF4-FFF2-40B4-BE49-F238E27FC236}">
                <a16:creationId xmlns:a16="http://schemas.microsoft.com/office/drawing/2014/main" id="{A8559794-C037-498D-9F4D-4CCD4A2F0F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5831812"/>
      </p:ext>
    </p:extLst>
  </p:cSld>
  <p:clrMapOvr>
    <a:masterClrMapping/>
  </p:clrMapOvr>
  <mc:AlternateContent xmlns:mc="http://schemas.openxmlformats.org/markup-compatibility/2006">
    <mc:Choice xmlns:p14="http://schemas.microsoft.com/office/powerpoint/2010/main" Requires="p14">
      <p:transition spd="slow" p14:dur="2000" advTm="78586"/>
    </mc:Choice>
    <mc:Fallback>
      <p:transition spd="slow" advTm="7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CB8A-F50A-4622-AE80-5558EF80B151}"/>
              </a:ext>
            </a:extLst>
          </p:cNvPr>
          <p:cNvSpPr>
            <a:spLocks noGrp="1"/>
          </p:cNvSpPr>
          <p:nvPr>
            <p:ph type="title"/>
          </p:nvPr>
        </p:nvSpPr>
        <p:spPr/>
        <p:txBody>
          <a:bodyPr/>
          <a:lstStyle/>
          <a:p>
            <a:r>
              <a:rPr lang="en-US" dirty="0"/>
              <a:t>In Summary </a:t>
            </a:r>
          </a:p>
        </p:txBody>
      </p:sp>
      <p:sp>
        <p:nvSpPr>
          <p:cNvPr id="3" name="Content Placeholder 2">
            <a:extLst>
              <a:ext uri="{FF2B5EF4-FFF2-40B4-BE49-F238E27FC236}">
                <a16:creationId xmlns:a16="http://schemas.microsoft.com/office/drawing/2014/main" id="{C6856E0B-A0FC-48E7-97E2-F1CC8C61B21F}"/>
              </a:ext>
            </a:extLst>
          </p:cNvPr>
          <p:cNvSpPr>
            <a:spLocks noGrp="1"/>
          </p:cNvSpPr>
          <p:nvPr>
            <p:ph idx="1"/>
          </p:nvPr>
        </p:nvSpPr>
        <p:spPr/>
        <p:txBody>
          <a:bodyPr/>
          <a:lstStyle/>
          <a:p>
            <a:r>
              <a:rPr lang="en-US" dirty="0"/>
              <a:t>The blues comes and goes</a:t>
            </a:r>
          </a:p>
          <a:p>
            <a:r>
              <a:rPr lang="en-US" dirty="0"/>
              <a:t>Emotional distress, including worry, sadness and irritability are normal and expected responses to a crisis like the coronavirus pandemic </a:t>
            </a:r>
          </a:p>
          <a:p>
            <a:r>
              <a:rPr lang="en-US" dirty="0"/>
              <a:t>Normally, these feelings rise and fall as our attention and activities shift throughout the day</a:t>
            </a:r>
          </a:p>
          <a:p>
            <a:r>
              <a:rPr lang="en-US" dirty="0"/>
              <a:t>During this coronavirus pandemic, everyone can benefit from caring for their mood intentionally </a:t>
            </a:r>
          </a:p>
          <a:p>
            <a:pPr marL="0" indent="0">
              <a:buNone/>
            </a:pPr>
            <a:endParaRPr lang="en-US" dirty="0"/>
          </a:p>
        </p:txBody>
      </p:sp>
      <p:pic>
        <p:nvPicPr>
          <p:cNvPr id="4" name="Audio 3">
            <a:hlinkClick r:id="" action="ppaction://media"/>
            <a:extLst>
              <a:ext uri="{FF2B5EF4-FFF2-40B4-BE49-F238E27FC236}">
                <a16:creationId xmlns:a16="http://schemas.microsoft.com/office/drawing/2014/main" id="{00AA9831-96BF-4C27-9F6A-B4BDC5A61F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97818257"/>
      </p:ext>
    </p:extLst>
  </p:cSld>
  <p:clrMapOvr>
    <a:masterClrMapping/>
  </p:clrMapOvr>
  <mc:AlternateContent xmlns:mc="http://schemas.openxmlformats.org/markup-compatibility/2006">
    <mc:Choice xmlns:p14="http://schemas.microsoft.com/office/powerpoint/2010/main" Requires="p14">
      <p:transition spd="slow" p14:dur="2000" advTm="65211"/>
    </mc:Choice>
    <mc:Fallback>
      <p:transition spd="slow" advTm="6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9810DAA7-084A-4DBA-85B6-A19312805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1662663"/>
      </p:ext>
    </p:extLst>
  </p:cSld>
  <p:clrMapOvr>
    <a:masterClrMapping/>
  </p:clrMapOvr>
  <mc:AlternateContent xmlns:mc="http://schemas.openxmlformats.org/markup-compatibility/2006">
    <mc:Choice xmlns:p14="http://schemas.microsoft.com/office/powerpoint/2010/main" Requires="p14">
      <p:transition spd="slow" p14:dur="2000" advTm="16868"/>
    </mc:Choice>
    <mc:Fallback>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25,000+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2" name="Audio 1">
            <a:hlinkClick r:id="" action="ppaction://media"/>
            <a:extLst>
              <a:ext uri="{FF2B5EF4-FFF2-40B4-BE49-F238E27FC236}">
                <a16:creationId xmlns:a16="http://schemas.microsoft.com/office/drawing/2014/main" id="{294B2885-04B5-485C-8C09-770CBD52A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9576101"/>
      </p:ext>
    </p:extLst>
  </p:cSld>
  <p:clrMapOvr>
    <a:masterClrMapping/>
  </p:clrMapOvr>
  <mc:AlternateContent xmlns:mc="http://schemas.openxmlformats.org/markup-compatibility/2006">
    <mc:Choice xmlns:p14="http://schemas.microsoft.com/office/powerpoint/2010/main" Requires="p14">
      <p:transition spd="slow" p14:dur="2000" advTm="20931"/>
    </mc:Choice>
    <mc:Fallback>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4" y="4579862"/>
            <a:ext cx="3126156"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E9AE2F5F-4172-4E0C-A9B4-5F0345DBA5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8095545"/>
      </p:ext>
    </p:extLst>
  </p:cSld>
  <p:clrMapOvr>
    <a:masterClrMapping/>
  </p:clrMapOvr>
  <mc:AlternateContent xmlns:mc="http://schemas.openxmlformats.org/markup-compatibility/2006">
    <mc:Choice xmlns:p14="http://schemas.microsoft.com/office/powerpoint/2010/main" Requires="p14">
      <p:transition spd="slow" p14:dur="2000" advTm="23880"/>
    </mc:Choice>
    <mc:Fallback>
      <p:transition spd="slow" advTm="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8:00-5:00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200ED6A5-663A-41F9-95E7-14B19A74DE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2700203"/>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mwilbanks@behavioralhealthsystems.com</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C23927D9-519C-479F-8739-6A734B36AA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7962378"/>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rPr>
              <a:t>www.behavioralhealthsystems.com</a:t>
            </a: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B62E1B82-9970-4FA3-A4BB-F7BA86497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49467"/>
    </mc:Choice>
    <mc:Fallback>
      <p:transition spd="slow" advTm="4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FA15C-1AA2-49AD-9427-ACCC5D02A20C}"/>
              </a:ext>
            </a:extLst>
          </p:cNvPr>
          <p:cNvSpPr>
            <a:spLocks noGrp="1"/>
          </p:cNvSpPr>
          <p:nvPr>
            <p:ph type="body" sz="quarter" idx="10"/>
          </p:nvPr>
        </p:nvSpPr>
        <p:spPr>
          <a:xfrm>
            <a:off x="298366" y="595224"/>
            <a:ext cx="3170767" cy="2104432"/>
          </a:xfrm>
        </p:spPr>
        <p:txBody>
          <a:bodyPr>
            <a:normAutofit fontScale="92500" lnSpcReduction="20000"/>
          </a:bodyPr>
          <a:lstStyle/>
          <a:p>
            <a:r>
              <a:rPr lang="en-US" dirty="0"/>
              <a:t>COVID-19 Blues or Something More? </a:t>
            </a:r>
          </a:p>
        </p:txBody>
      </p:sp>
      <p:pic>
        <p:nvPicPr>
          <p:cNvPr id="3" name="Picture 2">
            <a:extLst>
              <a:ext uri="{FF2B5EF4-FFF2-40B4-BE49-F238E27FC236}">
                <a16:creationId xmlns:a16="http://schemas.microsoft.com/office/drawing/2014/main" id="{C913061D-3FDE-4CA1-83C5-6FC948328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608" y="4403949"/>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Audio 3">
            <a:hlinkClick r:id="" action="ppaction://media"/>
            <a:extLst>
              <a:ext uri="{FF2B5EF4-FFF2-40B4-BE49-F238E27FC236}">
                <a16:creationId xmlns:a16="http://schemas.microsoft.com/office/drawing/2014/main" id="{F7A75714-410B-4193-8861-84F42804DC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4237853"/>
      </p:ext>
    </p:extLst>
  </p:cSld>
  <p:clrMapOvr>
    <a:masterClrMapping/>
  </p:clrMapOvr>
  <mc:AlternateContent xmlns:mc="http://schemas.openxmlformats.org/markup-compatibility/2006">
    <mc:Choice xmlns:p14="http://schemas.microsoft.com/office/powerpoint/2010/main" Requires="p14">
      <p:transition spd="slow" p14:dur="2000" advTm="73483"/>
    </mc:Choice>
    <mc:Fallback>
      <p:transition spd="slow" advTm="7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2020 </a:t>
            </a:r>
          </a:p>
        </p:txBody>
      </p:sp>
      <p:sp>
        <p:nvSpPr>
          <p:cNvPr id="2" name="Content Placeholder 1"/>
          <p:cNvSpPr>
            <a:spLocks noGrp="1"/>
          </p:cNvSpPr>
          <p:nvPr>
            <p:ph idx="1"/>
          </p:nvPr>
        </p:nvSpPr>
        <p:spPr/>
        <p:txBody>
          <a:bodyPr/>
          <a:lstStyle/>
          <a:p>
            <a:pPr lvl="0"/>
            <a:r>
              <a:rPr lang="en-US" dirty="0"/>
              <a:t>The fear and anxiety that accompanied the emergence of the new coronavirus led to limits on physical contact which in term led to businesses closing and social isolation, all combined with widespread civil unrest ultimately taking a toll on the nation’s mental health </a:t>
            </a:r>
          </a:p>
          <a:p>
            <a:r>
              <a:rPr lang="en-US" dirty="0"/>
              <a:t>The COVID-19 crisis has complicated our access to regular sources of support, purpose, enjoyment and comfort</a:t>
            </a:r>
          </a:p>
          <a:p>
            <a:pPr lvl="0"/>
            <a:endParaRPr lang="en-US" dirty="0"/>
          </a:p>
        </p:txBody>
      </p:sp>
      <p:pic>
        <p:nvPicPr>
          <p:cNvPr id="5" name="Audio 4">
            <a:hlinkClick r:id="" action="ppaction://media"/>
            <a:extLst>
              <a:ext uri="{FF2B5EF4-FFF2-40B4-BE49-F238E27FC236}">
                <a16:creationId xmlns:a16="http://schemas.microsoft.com/office/drawing/2014/main" id="{926BB02D-7C99-40E9-BFDB-DF4BA529D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0611609"/>
      </p:ext>
    </p:extLst>
  </p:cSld>
  <p:clrMapOvr>
    <a:masterClrMapping/>
  </p:clrMapOvr>
  <mc:AlternateContent xmlns:mc="http://schemas.openxmlformats.org/markup-compatibility/2006">
    <mc:Choice xmlns:p14="http://schemas.microsoft.com/office/powerpoint/2010/main" Requires="p14">
      <p:transition spd="slow" p14:dur="2000" advTm="118362"/>
    </mc:Choice>
    <mc:Fallback>
      <p:transition spd="slow" advTm="118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082C85-83BC-4B8A-83B5-2EF2B9D98FE1}"/>
              </a:ext>
            </a:extLst>
          </p:cNvPr>
          <p:cNvSpPr>
            <a:spLocks noGrp="1"/>
          </p:cNvSpPr>
          <p:nvPr>
            <p:ph type="body" idx="1"/>
          </p:nvPr>
        </p:nvSpPr>
        <p:spPr>
          <a:xfrm>
            <a:off x="2020124" y="2130692"/>
            <a:ext cx="9956800" cy="1500187"/>
          </a:xfrm>
        </p:spPr>
        <p:txBody>
          <a:bodyPr>
            <a:normAutofit/>
          </a:bodyPr>
          <a:lstStyle/>
          <a:p>
            <a:r>
              <a:rPr lang="en-US" b="0" dirty="0"/>
              <a:t>The Difference between Coronavirus Blues and Depression </a:t>
            </a:r>
          </a:p>
        </p:txBody>
      </p:sp>
      <p:pic>
        <p:nvPicPr>
          <p:cNvPr id="2" name="Audio 1">
            <a:hlinkClick r:id="" action="ppaction://media"/>
            <a:extLst>
              <a:ext uri="{FF2B5EF4-FFF2-40B4-BE49-F238E27FC236}">
                <a16:creationId xmlns:a16="http://schemas.microsoft.com/office/drawing/2014/main" id="{01EE59AB-5FF6-413F-8BAE-4E1FCB06F0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8032613"/>
      </p:ext>
    </p:extLst>
  </p:cSld>
  <p:clrMapOvr>
    <a:masterClrMapping/>
  </p:clrMapOvr>
  <mc:AlternateContent xmlns:mc="http://schemas.openxmlformats.org/markup-compatibility/2006">
    <mc:Choice xmlns:p14="http://schemas.microsoft.com/office/powerpoint/2010/main" Requires="p14">
      <p:transition spd="slow" p14:dur="2000" advTm="6186"/>
    </mc:Choice>
    <mc:Fallback>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4064-0278-4186-A3BF-D125210D57AD}"/>
              </a:ext>
            </a:extLst>
          </p:cNvPr>
          <p:cNvSpPr>
            <a:spLocks noGrp="1"/>
          </p:cNvSpPr>
          <p:nvPr>
            <p:ph type="title"/>
          </p:nvPr>
        </p:nvSpPr>
        <p:spPr/>
        <p:txBody>
          <a:bodyPr>
            <a:normAutofit/>
          </a:bodyPr>
          <a:lstStyle/>
          <a:p>
            <a:r>
              <a:rPr lang="en-US" dirty="0"/>
              <a:t>Coronavirus Blues or Depression? </a:t>
            </a:r>
          </a:p>
        </p:txBody>
      </p:sp>
      <p:sp>
        <p:nvSpPr>
          <p:cNvPr id="3" name="Content Placeholder 2">
            <a:extLst>
              <a:ext uri="{FF2B5EF4-FFF2-40B4-BE49-F238E27FC236}">
                <a16:creationId xmlns:a16="http://schemas.microsoft.com/office/drawing/2014/main" id="{2D16618D-42AD-4AEE-97EC-D374BD5EE6BF}"/>
              </a:ext>
            </a:extLst>
          </p:cNvPr>
          <p:cNvSpPr>
            <a:spLocks noGrp="1"/>
          </p:cNvSpPr>
          <p:nvPr>
            <p:ph idx="1"/>
          </p:nvPr>
        </p:nvSpPr>
        <p:spPr/>
        <p:txBody>
          <a:bodyPr>
            <a:normAutofit lnSpcReduction="10000"/>
          </a:bodyPr>
          <a:lstStyle/>
          <a:p>
            <a:r>
              <a:rPr lang="en-US" dirty="0"/>
              <a:t>Coronavirus Blues differ from depression in that once the situation changes, so do the depressive symptoms</a:t>
            </a:r>
          </a:p>
          <a:p>
            <a:r>
              <a:rPr lang="en-US" dirty="0"/>
              <a:t>To determine if you’re suffering from depression, ask yourself these questions: </a:t>
            </a:r>
          </a:p>
          <a:p>
            <a:pPr lvl="1"/>
            <a:r>
              <a:rPr lang="en-US" dirty="0"/>
              <a:t>How did I feel prior to this situation (coronavirus)?</a:t>
            </a:r>
          </a:p>
          <a:p>
            <a:pPr lvl="1"/>
            <a:r>
              <a:rPr lang="en-US" dirty="0"/>
              <a:t>Do I often find myself feeling depressed during stressful times?</a:t>
            </a:r>
          </a:p>
          <a:p>
            <a:pPr lvl="1"/>
            <a:r>
              <a:rPr lang="en-US" dirty="0"/>
              <a:t>During difficult times, does hopeful news lift my spirits?</a:t>
            </a:r>
          </a:p>
          <a:p>
            <a:pPr lvl="1"/>
            <a:r>
              <a:rPr lang="en-US" dirty="0"/>
              <a:t>Am I able to cope? </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E5CB37CE-8A1F-4823-AD47-C87136FD27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83944091"/>
      </p:ext>
    </p:extLst>
  </p:cSld>
  <p:clrMapOvr>
    <a:masterClrMapping/>
  </p:clrMapOvr>
  <mc:AlternateContent xmlns:mc="http://schemas.openxmlformats.org/markup-compatibility/2006">
    <mc:Choice xmlns:p14="http://schemas.microsoft.com/office/powerpoint/2010/main" Requires="p14">
      <p:transition spd="slow" p14:dur="2000" advTm="117549"/>
    </mc:Choice>
    <mc:Fallback>
      <p:transition spd="slow" advTm="117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B371-25D7-4CD0-AB46-E4EA6B592A75}"/>
              </a:ext>
            </a:extLst>
          </p:cNvPr>
          <p:cNvSpPr>
            <a:spLocks noGrp="1"/>
          </p:cNvSpPr>
          <p:nvPr>
            <p:ph type="title"/>
          </p:nvPr>
        </p:nvSpPr>
        <p:spPr/>
        <p:txBody>
          <a:bodyPr/>
          <a:lstStyle/>
          <a:p>
            <a:r>
              <a:rPr lang="en-US" dirty="0"/>
              <a:t>Depression or Coronavirus Blues? </a:t>
            </a:r>
          </a:p>
        </p:txBody>
      </p:sp>
      <p:sp>
        <p:nvSpPr>
          <p:cNvPr id="3" name="Content Placeholder 2">
            <a:extLst>
              <a:ext uri="{FF2B5EF4-FFF2-40B4-BE49-F238E27FC236}">
                <a16:creationId xmlns:a16="http://schemas.microsoft.com/office/drawing/2014/main" id="{C7029EE8-2A01-491A-9F26-4BDB5CBF36F8}"/>
              </a:ext>
            </a:extLst>
          </p:cNvPr>
          <p:cNvSpPr>
            <a:spLocks noGrp="1"/>
          </p:cNvSpPr>
          <p:nvPr>
            <p:ph idx="1"/>
          </p:nvPr>
        </p:nvSpPr>
        <p:spPr>
          <a:xfrm>
            <a:off x="3100449" y="1473729"/>
            <a:ext cx="8763000" cy="4941915"/>
          </a:xfrm>
        </p:spPr>
        <p:txBody>
          <a:bodyPr>
            <a:normAutofit lnSpcReduction="10000"/>
          </a:bodyPr>
          <a:lstStyle/>
          <a:p>
            <a:r>
              <a:rPr lang="en-US" dirty="0"/>
              <a:t>In the case of the coronavirus outbreak, if you were doing well before the pandemic, chances are you are suffering from coronavirus blues </a:t>
            </a:r>
          </a:p>
          <a:p>
            <a:r>
              <a:rPr lang="en-US" dirty="0"/>
              <a:t>If hopeful news eases your symptoms, more than likely you are suffering from coronavirus blues</a:t>
            </a:r>
          </a:p>
          <a:p>
            <a:r>
              <a:rPr lang="en-US" dirty="0"/>
              <a:t>Depression is not often eased by happy news </a:t>
            </a:r>
          </a:p>
          <a:p>
            <a:r>
              <a:rPr lang="en-US"/>
              <a:t>If you’re </a:t>
            </a:r>
            <a:r>
              <a:rPr lang="en-US" dirty="0"/>
              <a:t>not functioning well, if you’re not doing your job, if you’re not able to pay attention to things, if you’re up all night crying a lot, if you’re breaking down, then that’s when its time to seek help because functioning is impaired </a:t>
            </a:r>
          </a:p>
        </p:txBody>
      </p:sp>
      <p:pic>
        <p:nvPicPr>
          <p:cNvPr id="4" name="Audio 3">
            <a:hlinkClick r:id="" action="ppaction://media"/>
            <a:extLst>
              <a:ext uri="{FF2B5EF4-FFF2-40B4-BE49-F238E27FC236}">
                <a16:creationId xmlns:a16="http://schemas.microsoft.com/office/drawing/2014/main" id="{3CDF9887-C92F-4752-A6E8-0781C82F8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3687330"/>
      </p:ext>
    </p:extLst>
  </p:cSld>
  <p:clrMapOvr>
    <a:masterClrMapping/>
  </p:clrMapOvr>
  <mc:AlternateContent xmlns:mc="http://schemas.openxmlformats.org/markup-compatibility/2006">
    <mc:Choice xmlns:p14="http://schemas.microsoft.com/office/powerpoint/2010/main" Requires="p14">
      <p:transition spd="slow" p14:dur="2000" advTm="127325"/>
    </mc:Choice>
    <mc:Fallback>
      <p:transition spd="slow" advTm="12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BAD5-C570-4B5F-B345-903F69E9FC45}"/>
              </a:ext>
            </a:extLst>
          </p:cNvPr>
          <p:cNvSpPr>
            <a:spLocks noGrp="1"/>
          </p:cNvSpPr>
          <p:nvPr>
            <p:ph type="title"/>
          </p:nvPr>
        </p:nvSpPr>
        <p:spPr/>
        <p:txBody>
          <a:bodyPr/>
          <a:lstStyle/>
          <a:p>
            <a:r>
              <a:rPr lang="en-US" dirty="0"/>
              <a:t>How to Beat Coronavirus Blues </a:t>
            </a:r>
          </a:p>
        </p:txBody>
      </p:sp>
      <p:sp>
        <p:nvSpPr>
          <p:cNvPr id="3" name="Content Placeholder 2">
            <a:extLst>
              <a:ext uri="{FF2B5EF4-FFF2-40B4-BE49-F238E27FC236}">
                <a16:creationId xmlns:a16="http://schemas.microsoft.com/office/drawing/2014/main" id="{262D1689-B720-46F1-A617-87572FD163EE}"/>
              </a:ext>
            </a:extLst>
          </p:cNvPr>
          <p:cNvSpPr>
            <a:spLocks noGrp="1"/>
          </p:cNvSpPr>
          <p:nvPr>
            <p:ph idx="1"/>
          </p:nvPr>
        </p:nvSpPr>
        <p:spPr/>
        <p:txBody>
          <a:bodyPr>
            <a:normAutofit lnSpcReduction="10000"/>
          </a:bodyPr>
          <a:lstStyle/>
          <a:p>
            <a:r>
              <a:rPr lang="en-US" dirty="0"/>
              <a:t>Things you can do to support yourself: </a:t>
            </a:r>
          </a:p>
          <a:p>
            <a:pPr lvl="1"/>
            <a:r>
              <a:rPr lang="en-US" dirty="0"/>
              <a:t>Take breaks from watching, reading or listening to news stories, including social media.  Hearing about the pandemic repeatedly can be upsetting and create anxiety </a:t>
            </a:r>
          </a:p>
          <a:p>
            <a:pPr lvl="1"/>
            <a:r>
              <a:rPr lang="en-US" dirty="0"/>
              <a:t>Take care of your body.  Take deep breaths, stretch or meditate. Try to eat healthy, well-balanced meals, exercise regularly, get plenty of sleep and avoid alcohol and drugs</a:t>
            </a:r>
          </a:p>
          <a:p>
            <a:pPr lvl="1"/>
            <a:r>
              <a:rPr lang="en-US" dirty="0"/>
              <a:t>Make time to unwind. Try to do activities you enjoy</a:t>
            </a:r>
          </a:p>
          <a:p>
            <a:pPr lvl="1"/>
            <a:r>
              <a:rPr lang="en-US" dirty="0"/>
              <a:t>Connect with others. Talk with people you trust </a:t>
            </a:r>
          </a:p>
          <a:p>
            <a:endParaRPr lang="en-US" dirty="0"/>
          </a:p>
        </p:txBody>
      </p:sp>
      <p:pic>
        <p:nvPicPr>
          <p:cNvPr id="4" name="Audio 3">
            <a:hlinkClick r:id="" action="ppaction://media"/>
            <a:extLst>
              <a:ext uri="{FF2B5EF4-FFF2-40B4-BE49-F238E27FC236}">
                <a16:creationId xmlns:a16="http://schemas.microsoft.com/office/drawing/2014/main" id="{BFF29AFE-2CDE-4355-81D2-DFAF4293A9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0971618"/>
      </p:ext>
    </p:extLst>
  </p:cSld>
  <p:clrMapOvr>
    <a:masterClrMapping/>
  </p:clrMapOvr>
  <mc:AlternateContent xmlns:mc="http://schemas.openxmlformats.org/markup-compatibility/2006">
    <mc:Choice xmlns:p14="http://schemas.microsoft.com/office/powerpoint/2010/main" Requires="p14">
      <p:transition spd="slow" p14:dur="2000" advTm="207201"/>
    </mc:Choice>
    <mc:Fallback>
      <p:transition spd="slow" advTm="20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BDCB-1C41-4599-88D3-5CD70B01D838}"/>
              </a:ext>
            </a:extLst>
          </p:cNvPr>
          <p:cNvSpPr>
            <a:spLocks noGrp="1"/>
          </p:cNvSpPr>
          <p:nvPr>
            <p:ph type="title"/>
          </p:nvPr>
        </p:nvSpPr>
        <p:spPr/>
        <p:txBody>
          <a:bodyPr/>
          <a:lstStyle/>
          <a:p>
            <a:r>
              <a:rPr lang="en-US" dirty="0"/>
              <a:t>How to Beat Coronavirus Blues </a:t>
            </a:r>
          </a:p>
        </p:txBody>
      </p:sp>
      <p:sp>
        <p:nvSpPr>
          <p:cNvPr id="3" name="Content Placeholder 2">
            <a:extLst>
              <a:ext uri="{FF2B5EF4-FFF2-40B4-BE49-F238E27FC236}">
                <a16:creationId xmlns:a16="http://schemas.microsoft.com/office/drawing/2014/main" id="{58DE4C23-6C6C-4CA7-A6B6-9C9B316829A4}"/>
              </a:ext>
            </a:extLst>
          </p:cNvPr>
          <p:cNvSpPr>
            <a:spLocks noGrp="1"/>
          </p:cNvSpPr>
          <p:nvPr>
            <p:ph idx="1"/>
          </p:nvPr>
        </p:nvSpPr>
        <p:spPr/>
        <p:txBody>
          <a:bodyPr/>
          <a:lstStyle/>
          <a:p>
            <a:r>
              <a:rPr lang="en-US" dirty="0"/>
              <a:t>Recognize the impact that social distancing and loneliness is having on your mental health </a:t>
            </a:r>
          </a:p>
          <a:p>
            <a:r>
              <a:rPr lang="en-US" dirty="0"/>
              <a:t>Loneliness can lead to depression and other mental health issues</a:t>
            </a:r>
          </a:p>
          <a:p>
            <a:r>
              <a:rPr lang="en-US" dirty="0"/>
              <a:t>Manage the yearning for social interaction, by having safe face-to face encounters </a:t>
            </a:r>
          </a:p>
          <a:p>
            <a:r>
              <a:rPr lang="en-US" dirty="0"/>
              <a:t>Communicate to those around you, what you need during this time</a:t>
            </a:r>
          </a:p>
        </p:txBody>
      </p:sp>
      <p:pic>
        <p:nvPicPr>
          <p:cNvPr id="4" name="Audio 3">
            <a:hlinkClick r:id="" action="ppaction://media"/>
            <a:extLst>
              <a:ext uri="{FF2B5EF4-FFF2-40B4-BE49-F238E27FC236}">
                <a16:creationId xmlns:a16="http://schemas.microsoft.com/office/drawing/2014/main" id="{90DC81CB-0818-4C92-BAD4-9EDCE6E0A5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8672648"/>
      </p:ext>
    </p:extLst>
  </p:cSld>
  <p:clrMapOvr>
    <a:masterClrMapping/>
  </p:clrMapOvr>
  <mc:AlternateContent xmlns:mc="http://schemas.openxmlformats.org/markup-compatibility/2006">
    <mc:Choice xmlns:p14="http://schemas.microsoft.com/office/powerpoint/2010/main" Requires="p14">
      <p:transition spd="slow" p14:dur="2000" advTm="130575"/>
    </mc:Choice>
    <mc:Fallback>
      <p:transition spd="slow" advTm="13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 2018 Theme</Template>
  <TotalTime>3446</TotalTime>
  <Words>2216</Words>
  <Application>Microsoft Office PowerPoint</Application>
  <PresentationFormat>Widescreen</PresentationFormat>
  <Paragraphs>232</Paragraphs>
  <Slides>39</Slides>
  <Notes>11</Notes>
  <HiddenSlides>0</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Helvetica</vt:lpstr>
      <vt:lpstr>Wingdings 3</vt:lpstr>
      <vt:lpstr>BHS 2018 Theme</vt:lpstr>
      <vt:lpstr>PowerPoint Presentation</vt:lpstr>
      <vt:lpstr>State Employee Assistance Program</vt:lpstr>
      <vt:lpstr>Objectives </vt:lpstr>
      <vt:lpstr>2020 </vt:lpstr>
      <vt:lpstr>PowerPoint Presentation</vt:lpstr>
      <vt:lpstr>Coronavirus Blues or Depression? </vt:lpstr>
      <vt:lpstr>Depression or Coronavirus Blues? </vt:lpstr>
      <vt:lpstr>How to Beat Coronavirus Blues </vt:lpstr>
      <vt:lpstr>How to Beat Coronavirus Blues </vt:lpstr>
      <vt:lpstr>PowerPoint Presentation</vt:lpstr>
      <vt:lpstr>How Do You Manage Your Stressors? </vt:lpstr>
      <vt:lpstr>Self-Care </vt:lpstr>
      <vt:lpstr>Physical Needs </vt:lpstr>
      <vt:lpstr>Physical Needs</vt:lpstr>
      <vt:lpstr>Physical Needs </vt:lpstr>
      <vt:lpstr>Physical Needs </vt:lpstr>
      <vt:lpstr>Physical Needs</vt:lpstr>
      <vt:lpstr>Physical Needs </vt:lpstr>
      <vt:lpstr>Mental Needs</vt:lpstr>
      <vt:lpstr>Mental Needs </vt:lpstr>
      <vt:lpstr>Mental Needs</vt:lpstr>
      <vt:lpstr>Emotional Needs </vt:lpstr>
      <vt:lpstr>Emotional Needs </vt:lpstr>
      <vt:lpstr>Emotional Needs </vt:lpstr>
      <vt:lpstr>Putting it All Together </vt:lpstr>
      <vt:lpstr>PowerPoint Presentation</vt:lpstr>
      <vt:lpstr>Supporting Others </vt:lpstr>
      <vt:lpstr>Supporting Others </vt:lpstr>
      <vt:lpstr>Supporting Others </vt:lpstr>
      <vt:lpstr>Supporting Others</vt:lpstr>
      <vt:lpstr>Supporting Others </vt:lpstr>
      <vt:lpstr>In Summary </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Vivian Smith</cp:lastModifiedBy>
  <cp:revision>115</cp:revision>
  <cp:lastPrinted>2020-08-14T15:19:10Z</cp:lastPrinted>
  <dcterms:created xsi:type="dcterms:W3CDTF">2018-03-13T20:13:57Z</dcterms:created>
  <dcterms:modified xsi:type="dcterms:W3CDTF">2020-09-03T21:07:54Z</dcterms:modified>
</cp:coreProperties>
</file>