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49"/>
  </p:notesMasterIdLst>
  <p:handoutMasterIdLst>
    <p:handoutMasterId r:id="rId50"/>
  </p:handoutMasterIdLst>
  <p:sldIdLst>
    <p:sldId id="256" r:id="rId2"/>
    <p:sldId id="452" r:id="rId3"/>
    <p:sldId id="258" r:id="rId4"/>
    <p:sldId id="424" r:id="rId5"/>
    <p:sldId id="445" r:id="rId6"/>
    <p:sldId id="429" r:id="rId7"/>
    <p:sldId id="398" r:id="rId8"/>
    <p:sldId id="427" r:id="rId9"/>
    <p:sldId id="428" r:id="rId10"/>
    <p:sldId id="399" r:id="rId11"/>
    <p:sldId id="400" r:id="rId12"/>
    <p:sldId id="401" r:id="rId13"/>
    <p:sldId id="402" r:id="rId14"/>
    <p:sldId id="403" r:id="rId15"/>
    <p:sldId id="426" r:id="rId16"/>
    <p:sldId id="404" r:id="rId17"/>
    <p:sldId id="405" r:id="rId18"/>
    <p:sldId id="406" r:id="rId19"/>
    <p:sldId id="449" r:id="rId20"/>
    <p:sldId id="407" r:id="rId21"/>
    <p:sldId id="397" r:id="rId22"/>
    <p:sldId id="410" r:id="rId23"/>
    <p:sldId id="412" r:id="rId24"/>
    <p:sldId id="420" r:id="rId25"/>
    <p:sldId id="421" r:id="rId26"/>
    <p:sldId id="413" r:id="rId27"/>
    <p:sldId id="415" r:id="rId28"/>
    <p:sldId id="436" r:id="rId29"/>
    <p:sldId id="437" r:id="rId30"/>
    <p:sldId id="442" r:id="rId31"/>
    <p:sldId id="443" r:id="rId32"/>
    <p:sldId id="444" r:id="rId33"/>
    <p:sldId id="418" r:id="rId34"/>
    <p:sldId id="447" r:id="rId35"/>
    <p:sldId id="448" r:id="rId36"/>
    <p:sldId id="422" r:id="rId37"/>
    <p:sldId id="423" r:id="rId38"/>
    <p:sldId id="434" r:id="rId39"/>
    <p:sldId id="435" r:id="rId40"/>
    <p:sldId id="446" r:id="rId41"/>
    <p:sldId id="453" r:id="rId42"/>
    <p:sldId id="454" r:id="rId43"/>
    <p:sldId id="455" r:id="rId44"/>
    <p:sldId id="456" r:id="rId45"/>
    <p:sldId id="457" r:id="rId46"/>
    <p:sldId id="458" r:id="rId47"/>
    <p:sldId id="451" r:id="rId48"/>
  </p:sldIdLst>
  <p:sldSz cx="12192000" cy="6858000"/>
  <p:notesSz cx="7023100" cy="93091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88173" autoAdjust="0"/>
  </p:normalViewPr>
  <p:slideViewPr>
    <p:cSldViewPr snapToGrid="0" showGuides="1">
      <p:cViewPr varScale="1">
        <p:scale>
          <a:sx n="68" d="100"/>
          <a:sy n="68" d="100"/>
        </p:scale>
        <p:origin x="690" y="48"/>
      </p:cViewPr>
      <p:guideLst>
        <p:guide orient="horz" pos="2160"/>
        <p:guide pos="3840"/>
      </p:guideLst>
    </p:cSldViewPr>
  </p:slideViewPr>
  <p:notesTextViewPr>
    <p:cViewPr>
      <p:scale>
        <a:sx n="3" d="2"/>
        <a:sy n="3" d="2"/>
      </p:scale>
      <p:origin x="0" y="0"/>
    </p:cViewPr>
  </p:notesTextViewPr>
  <p:notesViewPr>
    <p:cSldViewPr snapToGrid="0" showGuides="1">
      <p:cViewPr varScale="1">
        <p:scale>
          <a:sx n="80" d="100"/>
          <a:sy n="80" d="100"/>
        </p:scale>
        <p:origin x="3804" y="108"/>
      </p:cViewPr>
      <p:guideLst>
        <p:guide orient="horz" pos="2933"/>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51B97D-12D9-44AE-A705-4541307BF8C5}"/>
              </a:ext>
            </a:extLst>
          </p:cNvPr>
          <p:cNvSpPr>
            <a:spLocks noGrp="1"/>
          </p:cNvSpPr>
          <p:nvPr>
            <p:ph type="hdr" sz="quarter"/>
          </p:nvPr>
        </p:nvSpPr>
        <p:spPr>
          <a:xfrm>
            <a:off x="2" y="4"/>
            <a:ext cx="3043980" cy="467362"/>
          </a:xfrm>
          <a:prstGeom prst="rect">
            <a:avLst/>
          </a:prstGeom>
        </p:spPr>
        <p:txBody>
          <a:bodyPr vert="horz" lIns="91557" tIns="45777" rIns="91557" bIns="45777" rtlCol="0"/>
          <a:lstStyle>
            <a:lvl1pPr algn="l">
              <a:defRPr sz="1200"/>
            </a:lvl1pPr>
          </a:lstStyle>
          <a:p>
            <a:endParaRPr lang="en-US" dirty="0"/>
          </a:p>
        </p:txBody>
      </p:sp>
      <p:sp>
        <p:nvSpPr>
          <p:cNvPr id="3" name="Date Placeholder 2">
            <a:extLst>
              <a:ext uri="{FF2B5EF4-FFF2-40B4-BE49-F238E27FC236}">
                <a16:creationId xmlns:a16="http://schemas.microsoft.com/office/drawing/2014/main" id="{1A3185C5-3BEA-40F8-B525-8907750ED016}"/>
              </a:ext>
            </a:extLst>
          </p:cNvPr>
          <p:cNvSpPr>
            <a:spLocks noGrp="1"/>
          </p:cNvSpPr>
          <p:nvPr>
            <p:ph type="dt" sz="quarter" idx="1"/>
          </p:nvPr>
        </p:nvSpPr>
        <p:spPr>
          <a:xfrm>
            <a:off x="3977533" y="151278"/>
            <a:ext cx="3043980" cy="467362"/>
          </a:xfrm>
          <a:prstGeom prst="rect">
            <a:avLst/>
          </a:prstGeom>
        </p:spPr>
        <p:txBody>
          <a:bodyPr vert="horz" lIns="91557" tIns="45777" rIns="91557" bIns="45777" rtlCol="0"/>
          <a:lstStyle>
            <a:lvl1pPr algn="r">
              <a:defRPr sz="1200"/>
            </a:lvl1pPr>
          </a:lstStyle>
          <a:p>
            <a:fld id="{4975D82C-E199-4C1F-8894-CCEC59FB2392}" type="datetimeFigureOut">
              <a:rPr lang="en-US" smtClean="0"/>
              <a:t>8/12/2020</a:t>
            </a:fld>
            <a:endParaRPr lang="en-US" dirty="0"/>
          </a:p>
        </p:txBody>
      </p:sp>
      <p:sp>
        <p:nvSpPr>
          <p:cNvPr id="4" name="Footer Placeholder 3">
            <a:extLst>
              <a:ext uri="{FF2B5EF4-FFF2-40B4-BE49-F238E27FC236}">
                <a16:creationId xmlns:a16="http://schemas.microsoft.com/office/drawing/2014/main" id="{12B456F5-A22A-4BBF-B6F9-D1089861B9E1}"/>
              </a:ext>
            </a:extLst>
          </p:cNvPr>
          <p:cNvSpPr>
            <a:spLocks noGrp="1"/>
          </p:cNvSpPr>
          <p:nvPr>
            <p:ph type="ftr" sz="quarter" idx="2"/>
          </p:nvPr>
        </p:nvSpPr>
        <p:spPr>
          <a:xfrm>
            <a:off x="2" y="8841740"/>
            <a:ext cx="3043980" cy="467362"/>
          </a:xfrm>
          <a:prstGeom prst="rect">
            <a:avLst/>
          </a:prstGeom>
        </p:spPr>
        <p:txBody>
          <a:bodyPr vert="horz" lIns="91557" tIns="45777" rIns="91557" bIns="45777"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1EB8BCB-0600-4472-883F-90FFA6FA94ED}"/>
              </a:ext>
            </a:extLst>
          </p:cNvPr>
          <p:cNvSpPr>
            <a:spLocks noGrp="1"/>
          </p:cNvSpPr>
          <p:nvPr>
            <p:ph type="sldNum" sz="quarter" idx="3"/>
          </p:nvPr>
        </p:nvSpPr>
        <p:spPr>
          <a:xfrm>
            <a:off x="3977533" y="8690468"/>
            <a:ext cx="3043980" cy="467362"/>
          </a:xfrm>
          <a:prstGeom prst="rect">
            <a:avLst/>
          </a:prstGeom>
        </p:spPr>
        <p:txBody>
          <a:bodyPr vert="horz" lIns="91557" tIns="45777" rIns="91557" bIns="45777" rtlCol="0" anchor="b"/>
          <a:lstStyle>
            <a:lvl1pPr algn="r">
              <a:defRPr sz="1200"/>
            </a:lvl1pPr>
          </a:lstStyle>
          <a:p>
            <a:fld id="{4A0BB74A-1E86-4767-8214-AC80ABD85C21}" type="slidenum">
              <a:rPr lang="en-US" smtClean="0"/>
              <a:t>‹#›</a:t>
            </a:fld>
            <a:endParaRPr lang="en-US" dirty="0"/>
          </a:p>
        </p:txBody>
      </p:sp>
    </p:spTree>
    <p:extLst>
      <p:ext uri="{BB962C8B-B14F-4D97-AF65-F5344CB8AC3E}">
        <p14:creationId xmlns:p14="http://schemas.microsoft.com/office/powerpoint/2010/main" val="2754575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3043980" cy="467362"/>
          </a:xfrm>
          <a:prstGeom prst="rect">
            <a:avLst/>
          </a:prstGeom>
        </p:spPr>
        <p:txBody>
          <a:bodyPr vert="horz" lIns="91557" tIns="45777" rIns="91557" bIns="45777" rtlCol="0"/>
          <a:lstStyle>
            <a:lvl1pPr algn="l">
              <a:defRPr sz="1200"/>
            </a:lvl1pPr>
          </a:lstStyle>
          <a:p>
            <a:endParaRPr lang="en-US" dirty="0"/>
          </a:p>
        </p:txBody>
      </p:sp>
      <p:sp>
        <p:nvSpPr>
          <p:cNvPr id="3" name="Date Placeholder 2"/>
          <p:cNvSpPr>
            <a:spLocks noGrp="1"/>
          </p:cNvSpPr>
          <p:nvPr>
            <p:ph type="dt" idx="1"/>
          </p:nvPr>
        </p:nvSpPr>
        <p:spPr>
          <a:xfrm>
            <a:off x="3977533" y="4"/>
            <a:ext cx="3043980" cy="467362"/>
          </a:xfrm>
          <a:prstGeom prst="rect">
            <a:avLst/>
          </a:prstGeom>
        </p:spPr>
        <p:txBody>
          <a:bodyPr vert="horz" lIns="91557" tIns="45777" rIns="91557" bIns="45777" rtlCol="0"/>
          <a:lstStyle>
            <a:lvl1pPr algn="r">
              <a:defRPr sz="1200"/>
            </a:lvl1pPr>
          </a:lstStyle>
          <a:p>
            <a:fld id="{D699DFCF-E973-46F8-90E5-4EDDFB08D27A}" type="datetimeFigureOut">
              <a:rPr lang="en-US" smtClean="0"/>
              <a:t>8/12/2020</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557" tIns="45777" rIns="91557" bIns="45777" rtlCol="0" anchor="ctr"/>
          <a:lstStyle/>
          <a:p>
            <a:endParaRPr lang="en-US" dirty="0"/>
          </a:p>
        </p:txBody>
      </p:sp>
      <p:sp>
        <p:nvSpPr>
          <p:cNvPr id="5" name="Notes Placeholder 4"/>
          <p:cNvSpPr>
            <a:spLocks noGrp="1"/>
          </p:cNvSpPr>
          <p:nvPr>
            <p:ph type="body" sz="quarter" idx="3"/>
          </p:nvPr>
        </p:nvSpPr>
        <p:spPr>
          <a:xfrm>
            <a:off x="702949" y="4479688"/>
            <a:ext cx="5617208" cy="3665777"/>
          </a:xfrm>
          <a:prstGeom prst="rect">
            <a:avLst/>
          </a:prstGeom>
        </p:spPr>
        <p:txBody>
          <a:bodyPr vert="horz" lIns="91557" tIns="45777" rIns="91557" bIns="4577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41740"/>
            <a:ext cx="3043980" cy="467362"/>
          </a:xfrm>
          <a:prstGeom prst="rect">
            <a:avLst/>
          </a:prstGeom>
        </p:spPr>
        <p:txBody>
          <a:bodyPr vert="horz" lIns="91557" tIns="45777" rIns="91557" bIns="4577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7533" y="8841740"/>
            <a:ext cx="3043980" cy="467362"/>
          </a:xfrm>
          <a:prstGeom prst="rect">
            <a:avLst/>
          </a:prstGeom>
        </p:spPr>
        <p:txBody>
          <a:bodyPr vert="horz" lIns="91557" tIns="45777" rIns="91557" bIns="45777" rtlCol="0" anchor="b"/>
          <a:lstStyle>
            <a:lvl1pPr algn="r">
              <a:defRPr sz="1200"/>
            </a:lvl1pPr>
          </a:lstStyle>
          <a:p>
            <a:fld id="{A98A9B6F-79D8-4562-853A-7F5A7A3CDB3B}" type="slidenum">
              <a:rPr lang="en-US" smtClean="0"/>
              <a:t>‹#›</a:t>
            </a:fld>
            <a:endParaRPr lang="en-US" dirty="0"/>
          </a:p>
        </p:txBody>
      </p:sp>
    </p:spTree>
    <p:extLst>
      <p:ext uri="{BB962C8B-B14F-4D97-AF65-F5344CB8AC3E}">
        <p14:creationId xmlns:p14="http://schemas.microsoft.com/office/powerpoint/2010/main" val="1992890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8A9B6F-79D8-4562-853A-7F5A7A3CDB3B}" type="slidenum">
              <a:rPr lang="en-US" smtClean="0"/>
              <a:t>1</a:t>
            </a:fld>
            <a:endParaRPr lang="en-US" dirty="0"/>
          </a:p>
        </p:txBody>
      </p:sp>
    </p:spTree>
    <p:extLst>
      <p:ext uri="{BB962C8B-B14F-4D97-AF65-F5344CB8AC3E}">
        <p14:creationId xmlns:p14="http://schemas.microsoft.com/office/powerpoint/2010/main" val="1641810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06/07/2018</a:t>
            </a:r>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46</a:t>
            </a:fld>
            <a:endParaRPr lang="en-US" dirty="0"/>
          </a:p>
        </p:txBody>
      </p:sp>
    </p:spTree>
    <p:extLst>
      <p:ext uri="{BB962C8B-B14F-4D97-AF65-F5344CB8AC3E}">
        <p14:creationId xmlns:p14="http://schemas.microsoft.com/office/powerpoint/2010/main" val="3778915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8A9B6F-79D8-4562-853A-7F5A7A3CDB3B}" type="slidenum">
              <a:rPr lang="en-US" smtClean="0"/>
              <a:t>47</a:t>
            </a:fld>
            <a:endParaRPr lang="en-US" dirty="0"/>
          </a:p>
        </p:txBody>
      </p:sp>
    </p:spTree>
    <p:extLst>
      <p:ext uri="{BB962C8B-B14F-4D97-AF65-F5344CB8AC3E}">
        <p14:creationId xmlns:p14="http://schemas.microsoft.com/office/powerpoint/2010/main" val="164181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IMPORTANT PLEASE READ</a:t>
            </a:r>
          </a:p>
        </p:txBody>
      </p:sp>
      <p:sp>
        <p:nvSpPr>
          <p:cNvPr id="4" name="Slide Number Placeholder 3"/>
          <p:cNvSpPr>
            <a:spLocks noGrp="1"/>
          </p:cNvSpPr>
          <p:nvPr>
            <p:ph type="sldNum" sz="quarter" idx="10"/>
          </p:nvPr>
        </p:nvSpPr>
        <p:spPr/>
        <p:txBody>
          <a:bodyPr/>
          <a:lstStyle/>
          <a:p>
            <a:fld id="{620D3BB8-547D-4006-8E2D-D0CAD8090072}" type="slidenum">
              <a:rPr lang="en-US" smtClean="0"/>
              <a:t>2</a:t>
            </a:fld>
            <a:endParaRPr lang="en-US"/>
          </a:p>
        </p:txBody>
      </p:sp>
    </p:spTree>
    <p:extLst>
      <p:ext uri="{BB962C8B-B14F-4D97-AF65-F5344CB8AC3E}">
        <p14:creationId xmlns:p14="http://schemas.microsoft.com/office/powerpoint/2010/main" val="2395575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8A9B6F-79D8-4562-853A-7F5A7A3CDB3B}" type="slidenum">
              <a:rPr lang="en-US" smtClean="0"/>
              <a:t>17</a:t>
            </a:fld>
            <a:endParaRPr lang="en-US" dirty="0"/>
          </a:p>
        </p:txBody>
      </p:sp>
    </p:spTree>
    <p:extLst>
      <p:ext uri="{BB962C8B-B14F-4D97-AF65-F5344CB8AC3E}">
        <p14:creationId xmlns:p14="http://schemas.microsoft.com/office/powerpoint/2010/main" val="296173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8A9B6F-79D8-4562-853A-7F5A7A3CDB3B}" type="slidenum">
              <a:rPr lang="en-US" smtClean="0"/>
              <a:t>23</a:t>
            </a:fld>
            <a:endParaRPr lang="en-US" dirty="0"/>
          </a:p>
        </p:txBody>
      </p:sp>
    </p:spTree>
    <p:extLst>
      <p:ext uri="{BB962C8B-B14F-4D97-AF65-F5344CB8AC3E}">
        <p14:creationId xmlns:p14="http://schemas.microsoft.com/office/powerpoint/2010/main" val="1243908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737360-F373-44D6-80A9-513647D1E915}" type="slidenum">
              <a:rPr lang="en-US" smtClean="0"/>
              <a:t>41</a:t>
            </a:fld>
            <a:endParaRPr lang="en-US"/>
          </a:p>
        </p:txBody>
      </p:sp>
    </p:spTree>
    <p:extLst>
      <p:ext uri="{BB962C8B-B14F-4D97-AF65-F5344CB8AC3E}">
        <p14:creationId xmlns:p14="http://schemas.microsoft.com/office/powerpoint/2010/main" val="226137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06/07/2018</a:t>
            </a:r>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42</a:t>
            </a:fld>
            <a:endParaRPr lang="en-US" dirty="0"/>
          </a:p>
        </p:txBody>
      </p:sp>
    </p:spTree>
    <p:extLst>
      <p:ext uri="{BB962C8B-B14F-4D97-AF65-F5344CB8AC3E}">
        <p14:creationId xmlns:p14="http://schemas.microsoft.com/office/powerpoint/2010/main" val="3042653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06/07/2018</a:t>
            </a:r>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43</a:t>
            </a:fld>
            <a:endParaRPr lang="en-US" dirty="0"/>
          </a:p>
        </p:txBody>
      </p:sp>
    </p:spTree>
    <p:extLst>
      <p:ext uri="{BB962C8B-B14F-4D97-AF65-F5344CB8AC3E}">
        <p14:creationId xmlns:p14="http://schemas.microsoft.com/office/powerpoint/2010/main" val="304397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496888" y="738188"/>
            <a:ext cx="6569075" cy="3695700"/>
          </a:xfrm>
          <a:ln/>
        </p:spPr>
      </p:sp>
      <p:sp>
        <p:nvSpPr>
          <p:cNvPr id="30723" name="Notes Placeholder 2"/>
          <p:cNvSpPr>
            <a:spLocks noGrp="1"/>
          </p:cNvSpPr>
          <p:nvPr>
            <p:ph type="body" idx="1"/>
          </p:nvPr>
        </p:nvSpPr>
        <p:spPr>
          <a:noFill/>
          <a:ln/>
        </p:spPr>
        <p:txBody>
          <a:bodyPr/>
          <a:lstStyle/>
          <a:p>
            <a:endParaRPr lang="en-US" dirty="0"/>
          </a:p>
        </p:txBody>
      </p:sp>
      <p:sp>
        <p:nvSpPr>
          <p:cNvPr id="30724" name="Slide Number Placeholder 3"/>
          <p:cNvSpPr>
            <a:spLocks noGrp="1"/>
          </p:cNvSpPr>
          <p:nvPr>
            <p:ph type="sldNum" sz="quarter" idx="5"/>
          </p:nvPr>
        </p:nvSpPr>
        <p:spPr>
          <a:noFill/>
        </p:spPr>
        <p:txBody>
          <a:bodyPr/>
          <a:lstStyle/>
          <a:p>
            <a:pPr defTabSz="981538"/>
            <a:fld id="{E918A05E-23A5-4C26-8949-F362BB02E4AC}" type="slidenum">
              <a:rPr lang="en-US" smtClean="0"/>
              <a:pPr defTabSz="981538"/>
              <a:t>44</a:t>
            </a:fld>
            <a:endParaRPr lang="en-US"/>
          </a:p>
        </p:txBody>
      </p:sp>
      <p:sp>
        <p:nvSpPr>
          <p:cNvPr id="2" name="Date Placeholder 1">
            <a:extLst>
              <a:ext uri="{FF2B5EF4-FFF2-40B4-BE49-F238E27FC236}">
                <a16:creationId xmlns:a16="http://schemas.microsoft.com/office/drawing/2014/main" id="{0726A993-C2A7-4DAF-A634-22E6F23C55AA}"/>
              </a:ext>
            </a:extLst>
          </p:cNvPr>
          <p:cNvSpPr>
            <a:spLocks noGrp="1"/>
          </p:cNvSpPr>
          <p:nvPr>
            <p:ph type="dt" idx="10"/>
          </p:nvPr>
        </p:nvSpPr>
        <p:spPr/>
        <p:txBody>
          <a:bodyPr/>
          <a:lstStyle/>
          <a:p>
            <a:r>
              <a:rPr lang="en-US"/>
              <a:t>06/07/2018</a:t>
            </a:r>
          </a:p>
        </p:txBody>
      </p:sp>
    </p:spTree>
    <p:extLst>
      <p:ext uri="{BB962C8B-B14F-4D97-AF65-F5344CB8AC3E}">
        <p14:creationId xmlns:p14="http://schemas.microsoft.com/office/powerpoint/2010/main" val="911100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0D3BB8-547D-4006-8E2D-D0CAD8090072}" type="slidenum">
              <a:rPr lang="en-US" smtClean="0"/>
              <a:t>45</a:t>
            </a:fld>
            <a:endParaRPr lang="en-US"/>
          </a:p>
        </p:txBody>
      </p:sp>
      <p:sp>
        <p:nvSpPr>
          <p:cNvPr id="5" name="Date Placeholder 4">
            <a:extLst>
              <a:ext uri="{FF2B5EF4-FFF2-40B4-BE49-F238E27FC236}">
                <a16:creationId xmlns:a16="http://schemas.microsoft.com/office/drawing/2014/main" id="{1F035E33-99EC-4450-8A7E-56E82E075CD1}"/>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31739998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0"/>
            <a:ext cx="3742944" cy="6864096"/>
          </a:xfrm>
          <a:prstGeom prst="rect">
            <a:avLst/>
          </a:prstGeom>
          <a:solidFill>
            <a:srgbClr val="005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1802" r="6597"/>
          <a:stretch/>
        </p:blipFill>
        <p:spPr>
          <a:xfrm>
            <a:off x="3776133" y="0"/>
            <a:ext cx="8415867" cy="6858000"/>
          </a:xfrm>
          <a:prstGeom prst="rect">
            <a:avLst/>
          </a:prstGeom>
        </p:spPr>
      </p:pic>
      <p:cxnSp>
        <p:nvCxnSpPr>
          <p:cNvPr id="10" name="Straight Connector 9"/>
          <p:cNvCxnSpPr/>
          <p:nvPr/>
        </p:nvCxnSpPr>
        <p:spPr>
          <a:xfrm>
            <a:off x="299212" y="2819400"/>
            <a:ext cx="316992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AutoShape 10"/>
          <p:cNvSpPr>
            <a:spLocks noChangeArrowheads="1"/>
          </p:cNvSpPr>
          <p:nvPr/>
        </p:nvSpPr>
        <p:spPr bwMode="auto">
          <a:xfrm rot="-5400000">
            <a:off x="11176000" y="5842000"/>
            <a:ext cx="1016000" cy="1016000"/>
          </a:xfrm>
          <a:prstGeom prst="rtTriangle">
            <a:avLst/>
          </a:prstGeom>
          <a:solidFill>
            <a:srgbClr val="E6E6E6"/>
          </a:solidFill>
          <a:ln w="9525">
            <a:noFill/>
            <a:miter lim="800000"/>
            <a:headEnd/>
            <a:tailEnd/>
          </a:ln>
        </p:spPr>
        <p:txBody>
          <a:bodyPr wrap="none" anchor="ctr"/>
          <a:lstStyle/>
          <a:p>
            <a:endParaRPr lang="en-US" sz="32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947" y="6280725"/>
            <a:ext cx="635000" cy="57727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7239" y="5015756"/>
            <a:ext cx="5993023" cy="1652488"/>
          </a:xfrm>
          <a:prstGeom prst="rect">
            <a:avLst/>
          </a:prstGeom>
          <a:effectLst>
            <a:outerShdw blurRad="50800" dist="38100" dir="2700000" algn="tl" rotWithShape="0">
              <a:prstClr val="black">
                <a:alpha val="40000"/>
              </a:prstClr>
            </a:outerShdw>
          </a:effectLst>
        </p:spPr>
      </p:pic>
      <p:sp>
        <p:nvSpPr>
          <p:cNvPr id="16" name="Text Placeholder 15"/>
          <p:cNvSpPr>
            <a:spLocks noGrp="1"/>
          </p:cNvSpPr>
          <p:nvPr>
            <p:ph type="body" sz="quarter" idx="10" hasCustomPrompt="1"/>
          </p:nvPr>
        </p:nvSpPr>
        <p:spPr>
          <a:xfrm>
            <a:off x="298366" y="1295400"/>
            <a:ext cx="3170767" cy="1404255"/>
          </a:xfrm>
        </p:spPr>
        <p:txBody>
          <a:bodyPr>
            <a:normAutofit/>
          </a:bodyPr>
          <a:lstStyle>
            <a:lvl1pPr marL="0" indent="0">
              <a:buNone/>
              <a:defRPr sz="4000" baseline="0">
                <a:solidFill>
                  <a:schemeClr val="bg1"/>
                </a:solidFill>
              </a:defRPr>
            </a:lvl1pPr>
          </a:lstStyle>
          <a:p>
            <a:pPr lvl="0"/>
            <a:r>
              <a:rPr lang="en-US" dirty="0"/>
              <a:t>Presentation Title</a:t>
            </a:r>
          </a:p>
        </p:txBody>
      </p:sp>
      <p:sp>
        <p:nvSpPr>
          <p:cNvPr id="18" name="Text Placeholder 17"/>
          <p:cNvSpPr>
            <a:spLocks noGrp="1"/>
          </p:cNvSpPr>
          <p:nvPr>
            <p:ph type="body" sz="quarter" idx="11" hasCustomPrompt="1"/>
          </p:nvPr>
        </p:nvSpPr>
        <p:spPr>
          <a:xfrm>
            <a:off x="298451" y="3035300"/>
            <a:ext cx="3170767" cy="861775"/>
          </a:xfrm>
        </p:spPr>
        <p:txBody>
          <a:bodyPr>
            <a:spAutoFit/>
          </a:bodyPr>
          <a:lstStyle>
            <a:lvl1pPr marL="0" indent="0">
              <a:buNone/>
              <a:defRPr sz="2400" baseline="0">
                <a:solidFill>
                  <a:schemeClr val="bg1"/>
                </a:solidFill>
              </a:defRPr>
            </a:lvl1pPr>
          </a:lstStyle>
          <a:p>
            <a:pPr lvl="0"/>
            <a:r>
              <a:rPr lang="en-US" dirty="0"/>
              <a:t>Presentation Subtitle/Date</a:t>
            </a:r>
          </a:p>
        </p:txBody>
      </p:sp>
    </p:spTree>
    <p:extLst>
      <p:ext uri="{BB962C8B-B14F-4D97-AF65-F5344CB8AC3E}">
        <p14:creationId xmlns:p14="http://schemas.microsoft.com/office/powerpoint/2010/main" val="3949619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1066800" y="1143000"/>
            <a:ext cx="100584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494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rmAutofit/>
          </a:bodyPr>
          <a:lstStyle>
            <a:lvl1pPr>
              <a:defRPr sz="4000"/>
            </a:lvl1pPr>
          </a:lstStyle>
          <a:p>
            <a:r>
              <a:rPr lang="en-US"/>
              <a:t>Click to edit Master title style</a:t>
            </a:r>
            <a:endParaRPr lang="en-US" dirty="0"/>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dirty="0"/>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dirty="0"/>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633DBF31-C94D-4136-B03F-261D291E4687}" type="slidenum">
              <a:rPr lang="en-US" smtClean="0"/>
              <a:pPr/>
              <a:t>‹#›</a:t>
            </a:fld>
            <a:endParaRPr lang="en-US" dirty="0"/>
          </a:p>
        </p:txBody>
      </p:sp>
    </p:spTree>
    <p:extLst>
      <p:ext uri="{BB962C8B-B14F-4D97-AF65-F5344CB8AC3E}">
        <p14:creationId xmlns:p14="http://schemas.microsoft.com/office/powerpoint/2010/main" val="1417992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 name="Title 8"/>
          <p:cNvSpPr>
            <a:spLocks noGrp="1"/>
          </p:cNvSpPr>
          <p:nvPr>
            <p:ph type="ctrTitle" hasCustomPrompt="1"/>
          </p:nvPr>
        </p:nvSpPr>
        <p:spPr>
          <a:xfrm>
            <a:off x="914400" y="1752602"/>
            <a:ext cx="10363200" cy="1829761"/>
          </a:xfrm>
        </p:spPr>
        <p:txBody>
          <a:bodyPr anchor="b"/>
          <a:lstStyle>
            <a:lvl1pPr algn="r">
              <a:defRPr sz="4800" b="1">
                <a:solidFill>
                  <a:schemeClr val="tx2"/>
                </a:solidFill>
                <a:effectLst/>
                <a:latin typeface="Arial" pitchFamily="34" charset="0"/>
                <a:cs typeface="Arial" pitchFamily="34" charset="0"/>
              </a:defRPr>
            </a:lvl1pPr>
            <a:extLst/>
          </a:lstStyle>
          <a:p>
            <a:r>
              <a:rPr lang="en-US" dirty="0"/>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2" name="Date Placeholder 29"/>
          <p:cNvSpPr>
            <a:spLocks noGrp="1"/>
          </p:cNvSpPr>
          <p:nvPr>
            <p:ph type="dt" sz="half" idx="10"/>
          </p:nvPr>
        </p:nvSpPr>
        <p:spPr/>
        <p:txBody>
          <a:bodyPr/>
          <a:lstStyle>
            <a:lvl1pPr>
              <a:defRPr>
                <a:solidFill>
                  <a:srgbClr val="FFFFFF"/>
                </a:solidFill>
              </a:defRPr>
            </a:lvl1pPr>
            <a:extLst/>
          </a:lstStyle>
          <a:p>
            <a:endParaRPr lang="en-US" dirty="0"/>
          </a:p>
        </p:txBody>
      </p:sp>
      <p:sp>
        <p:nvSpPr>
          <p:cNvPr id="13"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14" name="Slide Number Placeholder 26"/>
          <p:cNvSpPr>
            <a:spLocks noGrp="1"/>
          </p:cNvSpPr>
          <p:nvPr>
            <p:ph type="sldNum" sz="quarter" idx="12"/>
          </p:nvPr>
        </p:nvSpPr>
        <p:spPr/>
        <p:txBody>
          <a:bodyPr/>
          <a:lstStyle>
            <a:lvl1pPr>
              <a:defRPr>
                <a:solidFill>
                  <a:srgbClr val="FFFFFF"/>
                </a:solidFill>
              </a:defRPr>
            </a:lvl1pPr>
            <a:extLst/>
          </a:lstStyle>
          <a:p>
            <a:fld id="{C99AE971-4929-4998-85F3-0E61342EE5D0}" type="slidenum">
              <a:rPr lang="en-US" smtClean="0"/>
              <a:pPr/>
              <a:t>‹#›</a:t>
            </a:fld>
            <a:endParaRPr lang="en-US" dirty="0"/>
          </a:p>
        </p:txBody>
      </p:sp>
    </p:spTree>
    <p:extLst>
      <p:ext uri="{BB962C8B-B14F-4D97-AF65-F5344CB8AC3E}">
        <p14:creationId xmlns:p14="http://schemas.microsoft.com/office/powerpoint/2010/main" val="639534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1172" cy="6858000"/>
          </a:xfrm>
          <a:prstGeom prst="rect">
            <a:avLst/>
          </a:prstGeom>
        </p:spPr>
      </p:pic>
      <p:sp>
        <p:nvSpPr>
          <p:cNvPr id="2" name="Title 1"/>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8" name="Straight Connector 7"/>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0AE9B10-AC95-45D1-858C-B54083F98FF8}"/>
              </a:ext>
            </a:extLst>
          </p:cNvPr>
          <p:cNvSpPr>
            <a:spLocks noGrp="1"/>
          </p:cNvSpPr>
          <p:nvPr>
            <p:ph idx="1"/>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9418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erna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7E2241-1FEB-42DC-AACA-09073F999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
        <p:nvSpPr>
          <p:cNvPr id="6" name="Title 1">
            <a:extLst>
              <a:ext uri="{FF2B5EF4-FFF2-40B4-BE49-F238E27FC236}">
                <a16:creationId xmlns:a16="http://schemas.microsoft.com/office/drawing/2014/main" id="{F35FC5ED-498F-434A-9A86-C57B8ABED56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678CCDA0-C811-4A46-922A-BBE109F47E46}"/>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ADA1BF1D-DBB4-4455-86DE-09B4FC588797}"/>
              </a:ext>
            </a:extLst>
          </p:cNvPr>
          <p:cNvSpPr>
            <a:spLocks noGrp="1"/>
          </p:cNvSpPr>
          <p:nvPr>
            <p:ph idx="10"/>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4940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hasCustomPrompt="1"/>
          </p:nvPr>
        </p:nvSpPr>
        <p:spPr>
          <a:xfrm>
            <a:off x="2032000" y="3429000"/>
            <a:ext cx="9956800" cy="1362075"/>
          </a:xfrm>
        </p:spPr>
        <p:txBody>
          <a:bodyPr anchor="t">
            <a:noAutofit/>
          </a:bodyPr>
          <a:lstStyle>
            <a:lvl1pPr algn="l">
              <a:defRPr sz="3000" b="0" cap="none"/>
            </a:lvl1pPr>
          </a:lstStyle>
          <a:p>
            <a:r>
              <a:rPr lang="en-US" dirty="0"/>
              <a:t>Click To Edit Master Title Style</a:t>
            </a:r>
          </a:p>
        </p:txBody>
      </p:sp>
      <p:sp>
        <p:nvSpPr>
          <p:cNvPr id="3" name="Text Placeholder 2"/>
          <p:cNvSpPr>
            <a:spLocks noGrp="1"/>
          </p:cNvSpPr>
          <p:nvPr>
            <p:ph type="body" idx="1"/>
          </p:nvPr>
        </p:nvSpPr>
        <p:spPr>
          <a:xfrm>
            <a:off x="2032000" y="1928812"/>
            <a:ext cx="9956800" cy="1500187"/>
          </a:xfrm>
        </p:spPr>
        <p:txBody>
          <a:bodyPr anchor="b">
            <a:normAutofit/>
          </a:bodyPr>
          <a:lstStyle>
            <a:lvl1pPr marL="0" indent="0">
              <a:buNone/>
              <a:defRPr sz="4000" b="1">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64419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3" name="Content Placeholder 2"/>
          <p:cNvSpPr>
            <a:spLocks noGrp="1"/>
          </p:cNvSpPr>
          <p:nvPr>
            <p:ph sz="half" idx="1"/>
          </p:nvPr>
        </p:nvSpPr>
        <p:spPr>
          <a:xfrm>
            <a:off x="3454400" y="1687482"/>
            <a:ext cx="4124960" cy="4484718"/>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63840" y="1687482"/>
            <a:ext cx="4124960" cy="4484718"/>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9B205736-E396-4C7E-AF61-3F00A8B4CE96}"/>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23080488-9DB9-4FDD-A5BA-157BC9E81BBB}"/>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98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Title 1">
            <a:extLst>
              <a:ext uri="{FF2B5EF4-FFF2-40B4-BE49-F238E27FC236}">
                <a16:creationId xmlns:a16="http://schemas.microsoft.com/office/drawing/2014/main" id="{FBBD025A-4BBA-4024-947F-6B7B29A79C9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3BBF8B56-F654-411B-A2A7-9676F22BE87D}"/>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726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EAP Benefits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Text Placeholder 4">
            <a:extLst>
              <a:ext uri="{FF2B5EF4-FFF2-40B4-BE49-F238E27FC236}">
                <a16:creationId xmlns:a16="http://schemas.microsoft.com/office/drawing/2014/main" id="{95A6E70E-9F92-457F-A375-87066B8D0BA1}"/>
              </a:ext>
            </a:extLst>
          </p:cNvPr>
          <p:cNvSpPr>
            <a:spLocks noGrp="1"/>
          </p:cNvSpPr>
          <p:nvPr>
            <p:ph type="body" sz="quarter" idx="10"/>
          </p:nvPr>
        </p:nvSpPr>
        <p:spPr>
          <a:xfrm>
            <a:off x="3124200" y="1687482"/>
            <a:ext cx="9062386" cy="750918"/>
          </a:xfrm>
        </p:spPr>
        <p:txBody>
          <a:bodyPr>
            <a:noAutofit/>
          </a:bodyPr>
          <a:lstStyle>
            <a:lvl1pPr marL="0" indent="0" algn="ctr">
              <a:spcAft>
                <a:spcPts val="0"/>
              </a:spcAft>
              <a:buNone/>
              <a:defRPr sz="3000"/>
            </a:lvl1pPr>
            <a:lvl2pPr>
              <a:spcAft>
                <a:spcPts val="0"/>
              </a:spcAft>
              <a:defRPr sz="3000"/>
            </a:lvl2pPr>
            <a:lvl3pPr>
              <a:spcAft>
                <a:spcPts val="0"/>
              </a:spcAft>
              <a:defRPr sz="3000"/>
            </a:lvl3pPr>
            <a:lvl4pPr>
              <a:spcAft>
                <a:spcPts val="0"/>
              </a:spcAft>
              <a:defRPr sz="3000"/>
            </a:lvl4pPr>
            <a:lvl5pPr marL="2438339" indent="0">
              <a:spcAft>
                <a:spcPts val="0"/>
              </a:spcAft>
              <a:buNone/>
              <a:defRPr sz="3000"/>
            </a:lvl5pPr>
          </a:lstStyle>
          <a:p>
            <a:pPr lvl="0"/>
            <a:r>
              <a:rPr lang="en-US"/>
              <a:t>Edit Master text styles</a:t>
            </a:r>
          </a:p>
        </p:txBody>
      </p:sp>
      <p:sp>
        <p:nvSpPr>
          <p:cNvPr id="9" name="Text Placeholder 8">
            <a:extLst>
              <a:ext uri="{FF2B5EF4-FFF2-40B4-BE49-F238E27FC236}">
                <a16:creationId xmlns:a16="http://schemas.microsoft.com/office/drawing/2014/main" id="{0F77757B-5F4A-4B26-9865-21FC3AA33DD6}"/>
              </a:ext>
            </a:extLst>
          </p:cNvPr>
          <p:cNvSpPr>
            <a:spLocks noGrp="1"/>
          </p:cNvSpPr>
          <p:nvPr>
            <p:ph type="body" sz="quarter" idx="11"/>
          </p:nvPr>
        </p:nvSpPr>
        <p:spPr>
          <a:xfrm>
            <a:off x="3118786" y="2667000"/>
            <a:ext cx="9067800" cy="3276600"/>
          </a:xfrm>
        </p:spPr>
        <p:txBody>
          <a:bodyPr numCol="2">
            <a:normAutofit/>
          </a:bodyPr>
          <a:lstStyle>
            <a:lvl1pPr marL="341313" indent="-231775">
              <a:spcAft>
                <a:spcPts val="600"/>
              </a:spcAft>
              <a:defRPr sz="2600"/>
            </a:lvl1pPr>
            <a:lvl2pPr>
              <a:spcAft>
                <a:spcPts val="600"/>
              </a:spcAft>
              <a:defRPr sz="2600"/>
            </a:lvl2pPr>
            <a:lvl3pPr>
              <a:spcAft>
                <a:spcPts val="600"/>
              </a:spcAft>
              <a:defRPr sz="2600"/>
            </a:lvl3pPr>
            <a:lvl4pPr>
              <a:spcAft>
                <a:spcPts val="600"/>
              </a:spcAft>
              <a:defRPr sz="2600"/>
            </a:lvl4pPr>
            <a:lvl5pPr>
              <a:spcAft>
                <a:spcPts val="600"/>
              </a:spcAft>
              <a:defRPr sz="2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1D22881A-0C00-4208-9DBC-ABA34E121006}"/>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EFAF49D8-76F6-4B75-97B6-E02A291033BB}"/>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124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547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p:nvPr>
        </p:nvSpPr>
        <p:spPr>
          <a:xfrm>
            <a:off x="4470400" y="4792663"/>
            <a:ext cx="7315200" cy="566739"/>
          </a:xfrm>
        </p:spPr>
        <p:txBody>
          <a:bodyPr anchor="b"/>
          <a:lstStyle>
            <a:lvl1pPr algn="l">
              <a:defRPr sz="2667" b="1"/>
            </a:lvl1pPr>
          </a:lstStyle>
          <a:p>
            <a:r>
              <a:rPr lang="en-US"/>
              <a:t>Click to edit Master title style</a:t>
            </a:r>
            <a:endParaRPr lang="en-US" dirty="0"/>
          </a:p>
        </p:txBody>
      </p:sp>
      <p:sp>
        <p:nvSpPr>
          <p:cNvPr id="3" name="Picture Placeholder 2"/>
          <p:cNvSpPr>
            <a:spLocks noGrp="1"/>
          </p:cNvSpPr>
          <p:nvPr>
            <p:ph type="pic" idx="1"/>
          </p:nvPr>
        </p:nvSpPr>
        <p:spPr>
          <a:xfrm>
            <a:off x="4470400" y="604836"/>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4470400" y="535940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3804594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4000">
              <a:srgbClr val="E6E6E6">
                <a:lumMod val="58000"/>
                <a:lumOff val="42000"/>
              </a:srgbClr>
            </a:gs>
            <a:gs pos="100000">
              <a:srgbClr val="D7D7D7"/>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04B5152-E7C4-42B3-A2F6-F69870D0E855}"/>
              </a:ext>
            </a:extLst>
          </p:cNvPr>
          <p:cNvSpPr txBox="1"/>
          <p:nvPr/>
        </p:nvSpPr>
        <p:spPr>
          <a:xfrm>
            <a:off x="11658600" y="6477000"/>
            <a:ext cx="377952" cy="246221"/>
          </a:xfrm>
          <a:prstGeom prst="rect">
            <a:avLst/>
          </a:prstGeom>
          <a:noFill/>
        </p:spPr>
        <p:txBody>
          <a:bodyPr wrap="square" rtlCol="0">
            <a:spAutoFit/>
          </a:bodyPr>
          <a:lstStyle/>
          <a:p>
            <a:fld id="{FCF2AC2D-79B5-4317-8471-64C75262AFFF}" type="slidenum">
              <a:rPr lang="en-US" sz="1000" smtClean="0">
                <a:latin typeface="Helvetica" panose="020B0604020202020204" pitchFamily="34" charset="0"/>
                <a:cs typeface="Helvetica" panose="020B0604020202020204" pitchFamily="34" charset="0"/>
              </a:rPr>
              <a:t>‹#›</a:t>
            </a:fld>
            <a:endParaRPr lang="en-US" sz="1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47402437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ctr" defTabSz="1219170" rtl="0" eaLnBrk="1" latinLnBrk="0" hangingPunct="1">
        <a:spcBef>
          <a:spcPct val="0"/>
        </a:spcBef>
        <a:buNone/>
        <a:defRPr sz="4000" kern="1200">
          <a:solidFill>
            <a:schemeClr val="tx1"/>
          </a:solidFill>
          <a:latin typeface="Helvetica" pitchFamily="34" charset="0"/>
          <a:ea typeface="+mj-ea"/>
          <a:cs typeface="+mj-cs"/>
        </a:defRPr>
      </a:lvl1pPr>
    </p:titleStyle>
    <p:bodyStyle>
      <a:lvl1pPr marL="341313" indent="-341313" algn="l" defTabSz="1219170" rtl="0" eaLnBrk="1" latinLnBrk="0" hangingPunct="1">
        <a:spcBef>
          <a:spcPts val="0"/>
        </a:spcBef>
        <a:spcAft>
          <a:spcPts val="1333"/>
        </a:spcAft>
        <a:buClr>
          <a:srgbClr val="0070C0"/>
        </a:buClr>
        <a:buSzPct val="68000"/>
        <a:buFont typeface="Wingdings 3" panose="05040102010807070707" pitchFamily="18" charset="2"/>
        <a:buChar char="}"/>
        <a:defRPr sz="2800" kern="1200">
          <a:solidFill>
            <a:schemeClr val="tx1"/>
          </a:solidFill>
          <a:latin typeface="Helvetica" pitchFamily="34" charset="0"/>
          <a:ea typeface="+mn-ea"/>
          <a:cs typeface="+mn-cs"/>
        </a:defRPr>
      </a:lvl1pPr>
      <a:lvl2pPr marL="990575" indent="-380990" algn="l" defTabSz="1219170" rtl="0" eaLnBrk="1" latinLnBrk="0" hangingPunct="1">
        <a:spcBef>
          <a:spcPts val="0"/>
        </a:spcBef>
        <a:spcAft>
          <a:spcPts val="1333"/>
        </a:spcAft>
        <a:buFont typeface="Arial" panose="020B0604020202020204" pitchFamily="34" charset="0"/>
        <a:buChar char="•"/>
        <a:defRPr sz="2400" kern="1200">
          <a:solidFill>
            <a:schemeClr val="tx1"/>
          </a:solidFill>
          <a:latin typeface="Helvetica" pitchFamily="34" charset="0"/>
          <a:ea typeface="+mn-ea"/>
          <a:cs typeface="+mn-cs"/>
        </a:defRPr>
      </a:lvl2pPr>
      <a:lvl3pPr marL="1523962" indent="-304792" algn="l" defTabSz="1219170" rtl="0" eaLnBrk="1" latinLnBrk="0" hangingPunct="1">
        <a:spcBef>
          <a:spcPts val="0"/>
        </a:spcBef>
        <a:spcAft>
          <a:spcPts val="1333"/>
        </a:spcAft>
        <a:buSzPct val="68000"/>
        <a:buFont typeface="Courier New" panose="02070309020205020404" pitchFamily="49" charset="0"/>
        <a:buChar char="o"/>
        <a:defRPr sz="2000" kern="1200">
          <a:solidFill>
            <a:schemeClr val="tx1"/>
          </a:solidFill>
          <a:latin typeface="Helvetica" pitchFamily="34" charset="0"/>
          <a:ea typeface="+mn-ea"/>
          <a:cs typeface="+mn-cs"/>
        </a:defRPr>
      </a:lvl3pPr>
      <a:lvl4pPr marL="2133547"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4pPr>
      <a:lvl5pPr marL="2743131"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riskmgt.alabama.gov/" TargetMode="External"/><Relationship Id="rId5" Type="http://schemas.openxmlformats.org/officeDocument/2006/relationships/hyperlink" Target="mailto:kwatasian.hunt@finance.alabama.gov"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4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7.xml"/><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notesSlide" Target="../notesSlides/notesSlide10.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614A1122-C140-4FFB-B465-A90210C9ADFD}"/>
              </a:ext>
            </a:extLst>
          </p:cNvPr>
          <p:cNvSpPr>
            <a:spLocks noGrp="1"/>
          </p:cNvSpPr>
          <p:nvPr>
            <p:ph type="body" sz="quarter" idx="10"/>
          </p:nvPr>
        </p:nvSpPr>
        <p:spPr>
          <a:xfrm>
            <a:off x="298450" y="588579"/>
            <a:ext cx="3294756" cy="2111759"/>
          </a:xfrm>
        </p:spPr>
        <p:txBody>
          <a:bodyPr>
            <a:noAutofit/>
          </a:bodyPr>
          <a:lstStyle/>
          <a:p>
            <a:pPr>
              <a:lnSpc>
                <a:spcPct val="90000"/>
              </a:lnSpc>
              <a:spcAft>
                <a:spcPts val="0"/>
              </a:spcAft>
            </a:pPr>
            <a:r>
              <a:rPr lang="en-US" sz="3200" dirty="0"/>
              <a:t>Communication, Respect &amp; Professionalism in the Workplace</a:t>
            </a:r>
          </a:p>
        </p:txBody>
      </p:sp>
      <p:pic>
        <p:nvPicPr>
          <p:cNvPr id="2" name="Picture 1">
            <a:extLst>
              <a:ext uri="{FF2B5EF4-FFF2-40B4-BE49-F238E27FC236}">
                <a16:creationId xmlns:a16="http://schemas.microsoft.com/office/drawing/2014/main" id="{ECF37A5D-0996-4099-9679-2C476879DE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608" y="4403949"/>
            <a:ext cx="1628571" cy="16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Audio 3">
            <a:hlinkClick r:id="" action="ppaction://media"/>
            <a:extLst>
              <a:ext uri="{FF2B5EF4-FFF2-40B4-BE49-F238E27FC236}">
                <a16:creationId xmlns:a16="http://schemas.microsoft.com/office/drawing/2014/main" id="{4FEBD5D1-EFE7-4AE7-91BA-4B5305D7C1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31793071"/>
      </p:ext>
    </p:extLst>
  </p:cSld>
  <p:clrMapOvr>
    <a:masterClrMapping/>
  </p:clrMapOvr>
  <mc:AlternateContent xmlns:mc="http://schemas.openxmlformats.org/markup-compatibility/2006" xmlns:p14="http://schemas.microsoft.com/office/powerpoint/2010/main">
    <mc:Choice Requires="p14">
      <p:transition spd="slow" p14:dur="2000" advTm="55515"/>
    </mc:Choice>
    <mc:Fallback xmlns="">
      <p:transition spd="slow" advTm="55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A0B7E-02B3-42A9-9BCB-CFBF51F3E201}"/>
              </a:ext>
            </a:extLst>
          </p:cNvPr>
          <p:cNvSpPr>
            <a:spLocks noGrp="1"/>
          </p:cNvSpPr>
          <p:nvPr>
            <p:ph type="title"/>
          </p:nvPr>
        </p:nvSpPr>
        <p:spPr/>
        <p:txBody>
          <a:bodyPr/>
          <a:lstStyle/>
          <a:p>
            <a:r>
              <a:rPr lang="en-US" dirty="0"/>
              <a:t>Good Communication </a:t>
            </a:r>
          </a:p>
        </p:txBody>
      </p:sp>
      <p:sp>
        <p:nvSpPr>
          <p:cNvPr id="3" name="Content Placeholder 2">
            <a:extLst>
              <a:ext uri="{FF2B5EF4-FFF2-40B4-BE49-F238E27FC236}">
                <a16:creationId xmlns:a16="http://schemas.microsoft.com/office/drawing/2014/main" id="{AA595279-D54B-4AF7-9F17-647921618CC7}"/>
              </a:ext>
            </a:extLst>
          </p:cNvPr>
          <p:cNvSpPr>
            <a:spLocks noGrp="1"/>
          </p:cNvSpPr>
          <p:nvPr>
            <p:ph idx="1"/>
          </p:nvPr>
        </p:nvSpPr>
        <p:spPr/>
        <p:txBody>
          <a:bodyPr/>
          <a:lstStyle/>
          <a:p>
            <a:r>
              <a:rPr lang="en-US" dirty="0"/>
              <a:t>Good communication includes:</a:t>
            </a:r>
          </a:p>
          <a:p>
            <a:pPr lvl="1"/>
            <a:r>
              <a:rPr lang="en-US" dirty="0"/>
              <a:t>Listening</a:t>
            </a:r>
          </a:p>
          <a:p>
            <a:pPr lvl="1"/>
            <a:r>
              <a:rPr lang="en-US" dirty="0"/>
              <a:t>Being aware of body language </a:t>
            </a:r>
          </a:p>
          <a:p>
            <a:pPr lvl="1"/>
            <a:r>
              <a:rPr lang="en-US" dirty="0"/>
              <a:t>Managing stress</a:t>
            </a:r>
          </a:p>
          <a:p>
            <a:pPr lvl="1"/>
            <a:r>
              <a:rPr lang="en-US" dirty="0"/>
              <a:t>Learning from your emotions  </a:t>
            </a:r>
          </a:p>
          <a:p>
            <a:pPr lvl="1"/>
            <a:r>
              <a:rPr lang="en-US" dirty="0"/>
              <a:t>Respecting others</a:t>
            </a:r>
          </a:p>
          <a:p>
            <a:pPr marL="609585" lvl="1" indent="0">
              <a:buNone/>
            </a:pPr>
            <a:r>
              <a:rPr lang="en-US" dirty="0"/>
              <a:t> </a:t>
            </a:r>
          </a:p>
        </p:txBody>
      </p:sp>
      <p:pic>
        <p:nvPicPr>
          <p:cNvPr id="4" name="Audio 3">
            <a:hlinkClick r:id="" action="ppaction://media"/>
            <a:extLst>
              <a:ext uri="{FF2B5EF4-FFF2-40B4-BE49-F238E27FC236}">
                <a16:creationId xmlns:a16="http://schemas.microsoft.com/office/drawing/2014/main" id="{35AB3754-1F7A-4F00-89F7-48B0938062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95533460"/>
      </p:ext>
    </p:extLst>
  </p:cSld>
  <p:clrMapOvr>
    <a:masterClrMapping/>
  </p:clrMapOvr>
  <mc:AlternateContent xmlns:mc="http://schemas.openxmlformats.org/markup-compatibility/2006" xmlns:p14="http://schemas.microsoft.com/office/powerpoint/2010/main">
    <mc:Choice Requires="p14">
      <p:transition spd="slow" p14:dur="2000" advTm="18191"/>
    </mc:Choice>
    <mc:Fallback xmlns="">
      <p:transition spd="slow" advTm="18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1EBA-7EB8-4DFA-AE56-3BAB0EB14B1E}"/>
              </a:ext>
            </a:extLst>
          </p:cNvPr>
          <p:cNvSpPr>
            <a:spLocks noGrp="1"/>
          </p:cNvSpPr>
          <p:nvPr>
            <p:ph type="title"/>
          </p:nvPr>
        </p:nvSpPr>
        <p:spPr/>
        <p:txBody>
          <a:bodyPr/>
          <a:lstStyle/>
          <a:p>
            <a:r>
              <a:rPr lang="en-US" dirty="0"/>
              <a:t>Listening </a:t>
            </a:r>
          </a:p>
        </p:txBody>
      </p:sp>
      <p:sp>
        <p:nvSpPr>
          <p:cNvPr id="3" name="Content Placeholder 2">
            <a:extLst>
              <a:ext uri="{FF2B5EF4-FFF2-40B4-BE49-F238E27FC236}">
                <a16:creationId xmlns:a16="http://schemas.microsoft.com/office/drawing/2014/main" id="{8CCFFA84-48EE-4354-A45C-A21856F14717}"/>
              </a:ext>
            </a:extLst>
          </p:cNvPr>
          <p:cNvSpPr>
            <a:spLocks noGrp="1"/>
          </p:cNvSpPr>
          <p:nvPr>
            <p:ph idx="1"/>
          </p:nvPr>
        </p:nvSpPr>
        <p:spPr/>
        <p:txBody>
          <a:bodyPr/>
          <a:lstStyle/>
          <a:p>
            <a:r>
              <a:rPr lang="en-US" dirty="0"/>
              <a:t>Tips for being an good listener:</a:t>
            </a:r>
          </a:p>
          <a:p>
            <a:pPr lvl="1"/>
            <a:r>
              <a:rPr lang="en-US" dirty="0"/>
              <a:t>Pay attention to the person speaking </a:t>
            </a:r>
          </a:p>
          <a:p>
            <a:pPr lvl="1"/>
            <a:r>
              <a:rPr lang="en-US" dirty="0"/>
              <a:t>Do not interrupt the speaker </a:t>
            </a:r>
          </a:p>
          <a:p>
            <a:pPr lvl="1"/>
            <a:r>
              <a:rPr lang="en-US" dirty="0"/>
              <a:t>Show your interest </a:t>
            </a:r>
          </a:p>
        </p:txBody>
      </p:sp>
      <p:pic>
        <p:nvPicPr>
          <p:cNvPr id="4" name="Audio 3">
            <a:hlinkClick r:id="" action="ppaction://media"/>
            <a:extLst>
              <a:ext uri="{FF2B5EF4-FFF2-40B4-BE49-F238E27FC236}">
                <a16:creationId xmlns:a16="http://schemas.microsoft.com/office/drawing/2014/main" id="{CB402B5C-4FBD-4648-94D6-8B0873E1F0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85978354"/>
      </p:ext>
    </p:extLst>
  </p:cSld>
  <p:clrMapOvr>
    <a:masterClrMapping/>
  </p:clrMapOvr>
  <mc:AlternateContent xmlns:mc="http://schemas.openxmlformats.org/markup-compatibility/2006" xmlns:p14="http://schemas.microsoft.com/office/powerpoint/2010/main">
    <mc:Choice Requires="p14">
      <p:transition spd="slow" p14:dur="2000" advTm="93841"/>
    </mc:Choice>
    <mc:Fallback xmlns="">
      <p:transition spd="slow" advTm="93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C0AB2-5867-4E4A-9BDD-0F026DBE982E}"/>
              </a:ext>
            </a:extLst>
          </p:cNvPr>
          <p:cNvSpPr>
            <a:spLocks noGrp="1"/>
          </p:cNvSpPr>
          <p:nvPr>
            <p:ph type="title"/>
          </p:nvPr>
        </p:nvSpPr>
        <p:spPr/>
        <p:txBody>
          <a:bodyPr/>
          <a:lstStyle/>
          <a:p>
            <a:r>
              <a:rPr lang="en-US" dirty="0"/>
              <a:t>Being Aware of Body Language  </a:t>
            </a:r>
          </a:p>
        </p:txBody>
      </p:sp>
      <p:sp>
        <p:nvSpPr>
          <p:cNvPr id="3" name="Content Placeholder 2">
            <a:extLst>
              <a:ext uri="{FF2B5EF4-FFF2-40B4-BE49-F238E27FC236}">
                <a16:creationId xmlns:a16="http://schemas.microsoft.com/office/drawing/2014/main" id="{E62C162D-420A-4231-832A-795870DFB99D}"/>
              </a:ext>
            </a:extLst>
          </p:cNvPr>
          <p:cNvSpPr>
            <a:spLocks noGrp="1"/>
          </p:cNvSpPr>
          <p:nvPr>
            <p:ph idx="1"/>
          </p:nvPr>
        </p:nvSpPr>
        <p:spPr/>
        <p:txBody>
          <a:bodyPr/>
          <a:lstStyle/>
          <a:p>
            <a:r>
              <a:rPr lang="en-US" dirty="0"/>
              <a:t>Understanding your body language can help you:</a:t>
            </a:r>
          </a:p>
          <a:p>
            <a:pPr lvl="1"/>
            <a:r>
              <a:rPr lang="en-US" dirty="0"/>
              <a:t>Connect with others</a:t>
            </a:r>
          </a:p>
          <a:p>
            <a:pPr lvl="1"/>
            <a:r>
              <a:rPr lang="en-US" dirty="0"/>
              <a:t>Say what you really mean</a:t>
            </a:r>
          </a:p>
          <a:p>
            <a:pPr lvl="1"/>
            <a:r>
              <a:rPr lang="en-US" dirty="0"/>
              <a:t>Work through problems </a:t>
            </a:r>
          </a:p>
          <a:p>
            <a:pPr lvl="1"/>
            <a:r>
              <a:rPr lang="en-US" dirty="0"/>
              <a:t>Build better relationships at work and at home </a:t>
            </a:r>
          </a:p>
        </p:txBody>
      </p:sp>
      <p:pic>
        <p:nvPicPr>
          <p:cNvPr id="4" name="Audio 3">
            <a:hlinkClick r:id="" action="ppaction://media"/>
            <a:extLst>
              <a:ext uri="{FF2B5EF4-FFF2-40B4-BE49-F238E27FC236}">
                <a16:creationId xmlns:a16="http://schemas.microsoft.com/office/drawing/2014/main" id="{1C5ED1BB-B76E-4EB4-890A-B7A549E7D5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0245150"/>
      </p:ext>
    </p:extLst>
  </p:cSld>
  <p:clrMapOvr>
    <a:masterClrMapping/>
  </p:clrMapOvr>
  <mc:AlternateContent xmlns:mc="http://schemas.openxmlformats.org/markup-compatibility/2006" xmlns:p14="http://schemas.microsoft.com/office/powerpoint/2010/main">
    <mc:Choice Requires="p14">
      <p:transition spd="slow" p14:dur="2000" advTm="73199"/>
    </mc:Choice>
    <mc:Fallback xmlns="">
      <p:transition spd="slow" advTm="73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76FF9-82E7-4990-89DE-30D1F1EF6BDA}"/>
              </a:ext>
            </a:extLst>
          </p:cNvPr>
          <p:cNvSpPr>
            <a:spLocks noGrp="1"/>
          </p:cNvSpPr>
          <p:nvPr>
            <p:ph type="title"/>
          </p:nvPr>
        </p:nvSpPr>
        <p:spPr/>
        <p:txBody>
          <a:bodyPr/>
          <a:lstStyle/>
          <a:p>
            <a:r>
              <a:rPr lang="en-US" dirty="0"/>
              <a:t>Being Aware of Body Language</a:t>
            </a:r>
          </a:p>
        </p:txBody>
      </p:sp>
      <p:sp>
        <p:nvSpPr>
          <p:cNvPr id="3" name="Content Placeholder 2">
            <a:extLst>
              <a:ext uri="{FF2B5EF4-FFF2-40B4-BE49-F238E27FC236}">
                <a16:creationId xmlns:a16="http://schemas.microsoft.com/office/drawing/2014/main" id="{6BBA7C36-4686-4806-A2AC-4B7E0DB05FE8}"/>
              </a:ext>
            </a:extLst>
          </p:cNvPr>
          <p:cNvSpPr>
            <a:spLocks noGrp="1"/>
          </p:cNvSpPr>
          <p:nvPr>
            <p:ph idx="1"/>
          </p:nvPr>
        </p:nvSpPr>
        <p:spPr/>
        <p:txBody>
          <a:bodyPr/>
          <a:lstStyle/>
          <a:p>
            <a:r>
              <a:rPr lang="en-US" dirty="0"/>
              <a:t>Positive body language includes:</a:t>
            </a:r>
          </a:p>
          <a:p>
            <a:pPr lvl="1"/>
            <a:r>
              <a:rPr lang="en-US" dirty="0"/>
              <a:t>Maintaining eye contact</a:t>
            </a:r>
          </a:p>
          <a:p>
            <a:pPr lvl="1"/>
            <a:r>
              <a:rPr lang="en-US" dirty="0"/>
              <a:t>Standing still with back straight</a:t>
            </a:r>
          </a:p>
          <a:p>
            <a:pPr lvl="1"/>
            <a:r>
              <a:rPr lang="en-US" dirty="0"/>
              <a:t>Using positive body movements </a:t>
            </a:r>
          </a:p>
        </p:txBody>
      </p:sp>
      <p:pic>
        <p:nvPicPr>
          <p:cNvPr id="4" name="Audio 3">
            <a:hlinkClick r:id="" action="ppaction://media"/>
            <a:extLst>
              <a:ext uri="{FF2B5EF4-FFF2-40B4-BE49-F238E27FC236}">
                <a16:creationId xmlns:a16="http://schemas.microsoft.com/office/drawing/2014/main" id="{983DFA09-67BD-4E08-BFC9-9147F4935A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26974862"/>
      </p:ext>
    </p:extLst>
  </p:cSld>
  <p:clrMapOvr>
    <a:masterClrMapping/>
  </p:clrMapOvr>
  <mc:AlternateContent xmlns:mc="http://schemas.openxmlformats.org/markup-compatibility/2006" xmlns:p14="http://schemas.microsoft.com/office/powerpoint/2010/main">
    <mc:Choice Requires="p14">
      <p:transition spd="slow" p14:dur="2000" advTm="74058"/>
    </mc:Choice>
    <mc:Fallback xmlns="">
      <p:transition spd="slow" advTm="74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6BDD4-1B64-4974-B8CD-DD6EB0FE41E4}"/>
              </a:ext>
            </a:extLst>
          </p:cNvPr>
          <p:cNvSpPr>
            <a:spLocks noGrp="1"/>
          </p:cNvSpPr>
          <p:nvPr>
            <p:ph type="title"/>
          </p:nvPr>
        </p:nvSpPr>
        <p:spPr/>
        <p:txBody>
          <a:bodyPr/>
          <a:lstStyle/>
          <a:p>
            <a:r>
              <a:rPr lang="en-US" dirty="0"/>
              <a:t>Managing Stress </a:t>
            </a:r>
          </a:p>
        </p:txBody>
      </p:sp>
      <p:sp>
        <p:nvSpPr>
          <p:cNvPr id="3" name="Content Placeholder 2">
            <a:extLst>
              <a:ext uri="{FF2B5EF4-FFF2-40B4-BE49-F238E27FC236}">
                <a16:creationId xmlns:a16="http://schemas.microsoft.com/office/drawing/2014/main" id="{AFE7DBB4-932F-474A-9D76-ACE2A9ED26AC}"/>
              </a:ext>
            </a:extLst>
          </p:cNvPr>
          <p:cNvSpPr>
            <a:spLocks noGrp="1"/>
          </p:cNvSpPr>
          <p:nvPr>
            <p:ph idx="1"/>
          </p:nvPr>
        </p:nvSpPr>
        <p:spPr/>
        <p:txBody>
          <a:bodyPr/>
          <a:lstStyle/>
          <a:p>
            <a:r>
              <a:rPr lang="en-US" dirty="0"/>
              <a:t>Managing your stress can improve your communication by:</a:t>
            </a:r>
          </a:p>
          <a:p>
            <a:pPr lvl="1"/>
            <a:r>
              <a:rPr lang="en-US" dirty="0"/>
              <a:t>You being in control of your feelings </a:t>
            </a:r>
          </a:p>
          <a:p>
            <a:pPr lvl="1"/>
            <a:r>
              <a:rPr lang="en-US" dirty="0"/>
              <a:t>You being able to control your behavior during a time of stress or during a disagreement </a:t>
            </a:r>
          </a:p>
          <a:p>
            <a:pPr marL="609585" lvl="1" indent="0">
              <a:buNone/>
            </a:pPr>
            <a:endParaRPr lang="en-US" dirty="0"/>
          </a:p>
        </p:txBody>
      </p:sp>
      <p:pic>
        <p:nvPicPr>
          <p:cNvPr id="4" name="Audio 3">
            <a:hlinkClick r:id="" action="ppaction://media"/>
            <a:extLst>
              <a:ext uri="{FF2B5EF4-FFF2-40B4-BE49-F238E27FC236}">
                <a16:creationId xmlns:a16="http://schemas.microsoft.com/office/drawing/2014/main" id="{98E094C2-E3B3-468C-8167-F61EFC78D9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79363008"/>
      </p:ext>
    </p:extLst>
  </p:cSld>
  <p:clrMapOvr>
    <a:masterClrMapping/>
  </p:clrMapOvr>
  <mc:AlternateContent xmlns:mc="http://schemas.openxmlformats.org/markup-compatibility/2006" xmlns:p14="http://schemas.microsoft.com/office/powerpoint/2010/main">
    <mc:Choice Requires="p14">
      <p:transition spd="slow" p14:dur="2000" advTm="83740"/>
    </mc:Choice>
    <mc:Fallback xmlns="">
      <p:transition spd="slow" advTm="83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AA6D-932B-4C0E-BC84-8CF20976F577}"/>
              </a:ext>
            </a:extLst>
          </p:cNvPr>
          <p:cNvSpPr>
            <a:spLocks noGrp="1"/>
          </p:cNvSpPr>
          <p:nvPr>
            <p:ph type="title"/>
          </p:nvPr>
        </p:nvSpPr>
        <p:spPr/>
        <p:txBody>
          <a:bodyPr/>
          <a:lstStyle/>
          <a:p>
            <a:r>
              <a:rPr lang="en-US" dirty="0"/>
              <a:t>Managing Stress</a:t>
            </a:r>
          </a:p>
        </p:txBody>
      </p:sp>
      <p:sp>
        <p:nvSpPr>
          <p:cNvPr id="3" name="Content Placeholder 2">
            <a:extLst>
              <a:ext uri="{FF2B5EF4-FFF2-40B4-BE49-F238E27FC236}">
                <a16:creationId xmlns:a16="http://schemas.microsoft.com/office/drawing/2014/main" id="{BB82E2A2-69F4-464D-96E8-99828B8E34F4}"/>
              </a:ext>
            </a:extLst>
          </p:cNvPr>
          <p:cNvSpPr>
            <a:spLocks noGrp="1"/>
          </p:cNvSpPr>
          <p:nvPr>
            <p:ph idx="1"/>
          </p:nvPr>
        </p:nvSpPr>
        <p:spPr/>
        <p:txBody>
          <a:bodyPr/>
          <a:lstStyle/>
          <a:p>
            <a:r>
              <a:rPr lang="en-US" dirty="0"/>
              <a:t>To manage stress while communicating:</a:t>
            </a:r>
          </a:p>
          <a:p>
            <a:pPr lvl="1"/>
            <a:r>
              <a:rPr lang="en-US" dirty="0"/>
              <a:t>Know what upsets you </a:t>
            </a:r>
          </a:p>
          <a:p>
            <a:pPr lvl="1"/>
            <a:r>
              <a:rPr lang="en-US" dirty="0"/>
              <a:t>Take a moment to calm down, slow down</a:t>
            </a:r>
          </a:p>
          <a:p>
            <a:pPr lvl="1"/>
            <a:r>
              <a:rPr lang="en-US" dirty="0"/>
              <a:t>Look for humor in the situation</a:t>
            </a:r>
          </a:p>
          <a:p>
            <a:pPr lvl="1"/>
            <a:r>
              <a:rPr lang="en-US" dirty="0"/>
              <a:t>Agree to disagree </a:t>
            </a:r>
          </a:p>
        </p:txBody>
      </p:sp>
      <p:pic>
        <p:nvPicPr>
          <p:cNvPr id="4" name="Audio 3">
            <a:hlinkClick r:id="" action="ppaction://media"/>
            <a:extLst>
              <a:ext uri="{FF2B5EF4-FFF2-40B4-BE49-F238E27FC236}">
                <a16:creationId xmlns:a16="http://schemas.microsoft.com/office/drawing/2014/main" id="{0C096974-BBB8-4E72-8FC4-D5CC6BAADF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10437010"/>
      </p:ext>
    </p:extLst>
  </p:cSld>
  <p:clrMapOvr>
    <a:masterClrMapping/>
  </p:clrMapOvr>
  <mc:AlternateContent xmlns:mc="http://schemas.openxmlformats.org/markup-compatibility/2006" xmlns:p14="http://schemas.microsoft.com/office/powerpoint/2010/main">
    <mc:Choice Requires="p14">
      <p:transition spd="slow" p14:dur="2000" advTm="72990"/>
    </mc:Choice>
    <mc:Fallback xmlns="">
      <p:transition spd="slow" advTm="72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0CFC8-5213-41EE-830D-5CD48DCC6CD1}"/>
              </a:ext>
            </a:extLst>
          </p:cNvPr>
          <p:cNvSpPr>
            <a:spLocks noGrp="1"/>
          </p:cNvSpPr>
          <p:nvPr>
            <p:ph type="title"/>
          </p:nvPr>
        </p:nvSpPr>
        <p:spPr/>
        <p:txBody>
          <a:bodyPr/>
          <a:lstStyle/>
          <a:p>
            <a:r>
              <a:rPr lang="en-US" dirty="0"/>
              <a:t>Learning From Your Emotions   </a:t>
            </a:r>
          </a:p>
        </p:txBody>
      </p:sp>
      <p:sp>
        <p:nvSpPr>
          <p:cNvPr id="3" name="Content Placeholder 2">
            <a:extLst>
              <a:ext uri="{FF2B5EF4-FFF2-40B4-BE49-F238E27FC236}">
                <a16:creationId xmlns:a16="http://schemas.microsoft.com/office/drawing/2014/main" id="{E6F86DAF-A952-47EF-8EF7-60551126509E}"/>
              </a:ext>
            </a:extLst>
          </p:cNvPr>
          <p:cNvSpPr>
            <a:spLocks noGrp="1"/>
          </p:cNvSpPr>
          <p:nvPr>
            <p:ph idx="1"/>
          </p:nvPr>
        </p:nvSpPr>
        <p:spPr/>
        <p:txBody>
          <a:bodyPr/>
          <a:lstStyle/>
          <a:p>
            <a:r>
              <a:rPr lang="en-US" dirty="0"/>
              <a:t>Being able to recognize your emotions helps you:</a:t>
            </a:r>
          </a:p>
          <a:p>
            <a:pPr lvl="1"/>
            <a:r>
              <a:rPr lang="en-US" dirty="0"/>
              <a:t>Understand from others point of view </a:t>
            </a:r>
          </a:p>
          <a:p>
            <a:pPr lvl="1"/>
            <a:r>
              <a:rPr lang="en-US" dirty="0"/>
              <a:t>Stay motivated</a:t>
            </a:r>
          </a:p>
          <a:p>
            <a:pPr lvl="1"/>
            <a:r>
              <a:rPr lang="en-US" dirty="0"/>
              <a:t>Communicate clearly and effectively </a:t>
            </a:r>
          </a:p>
          <a:p>
            <a:pPr lvl="1"/>
            <a:r>
              <a:rPr lang="en-US" dirty="0"/>
              <a:t>Build strong, trusting and rewarding relationships</a:t>
            </a:r>
          </a:p>
          <a:p>
            <a:pPr lvl="1"/>
            <a:r>
              <a:rPr lang="en-US" dirty="0"/>
              <a:t>Think creatively, solve problems and manage disagreements </a:t>
            </a:r>
          </a:p>
        </p:txBody>
      </p:sp>
      <p:pic>
        <p:nvPicPr>
          <p:cNvPr id="5" name="Audio 4">
            <a:hlinkClick r:id="" action="ppaction://media"/>
            <a:extLst>
              <a:ext uri="{FF2B5EF4-FFF2-40B4-BE49-F238E27FC236}">
                <a16:creationId xmlns:a16="http://schemas.microsoft.com/office/drawing/2014/main" id="{15B5088D-F9A4-4361-A948-CEE2C209F5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16356501"/>
      </p:ext>
    </p:extLst>
  </p:cSld>
  <p:clrMapOvr>
    <a:masterClrMapping/>
  </p:clrMapOvr>
  <mc:AlternateContent xmlns:mc="http://schemas.openxmlformats.org/markup-compatibility/2006" xmlns:p14="http://schemas.microsoft.com/office/powerpoint/2010/main">
    <mc:Choice Requires="p14">
      <p:transition spd="slow" p14:dur="2000" advTm="135683"/>
    </mc:Choice>
    <mc:Fallback xmlns="">
      <p:transition spd="slow" advTm="135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7A4F7-FD4E-49C1-8C79-55139612402B}"/>
              </a:ext>
            </a:extLst>
          </p:cNvPr>
          <p:cNvSpPr>
            <a:spLocks noGrp="1"/>
          </p:cNvSpPr>
          <p:nvPr>
            <p:ph type="title"/>
          </p:nvPr>
        </p:nvSpPr>
        <p:spPr/>
        <p:txBody>
          <a:bodyPr/>
          <a:lstStyle/>
          <a:p>
            <a:r>
              <a:rPr lang="en-US" dirty="0"/>
              <a:t>Learning From Your Emotions </a:t>
            </a:r>
          </a:p>
        </p:txBody>
      </p:sp>
      <p:sp>
        <p:nvSpPr>
          <p:cNvPr id="3" name="Content Placeholder 2">
            <a:extLst>
              <a:ext uri="{FF2B5EF4-FFF2-40B4-BE49-F238E27FC236}">
                <a16:creationId xmlns:a16="http://schemas.microsoft.com/office/drawing/2014/main" id="{BC030CDA-9C88-4E4D-9CE0-D202A4A70351}"/>
              </a:ext>
            </a:extLst>
          </p:cNvPr>
          <p:cNvSpPr>
            <a:spLocks noGrp="1"/>
          </p:cNvSpPr>
          <p:nvPr>
            <p:ph idx="1"/>
          </p:nvPr>
        </p:nvSpPr>
        <p:spPr/>
        <p:txBody>
          <a:bodyPr/>
          <a:lstStyle/>
          <a:p>
            <a:r>
              <a:rPr lang="en-US" dirty="0"/>
              <a:t>Not being aware of your emotions will affect your ability to:</a:t>
            </a:r>
          </a:p>
          <a:p>
            <a:pPr lvl="1"/>
            <a:r>
              <a:rPr lang="en-US" dirty="0"/>
              <a:t>Fully understand others</a:t>
            </a:r>
          </a:p>
          <a:p>
            <a:pPr lvl="1"/>
            <a:r>
              <a:rPr lang="en-US" dirty="0"/>
              <a:t>Problem solve</a:t>
            </a:r>
          </a:p>
          <a:p>
            <a:pPr lvl="1"/>
            <a:r>
              <a:rPr lang="en-US" dirty="0"/>
              <a:t>Resolve disagreements</a:t>
            </a:r>
          </a:p>
          <a:p>
            <a:pPr lvl="1"/>
            <a:r>
              <a:rPr lang="en-US" dirty="0"/>
              <a:t>Build connections with others  </a:t>
            </a:r>
          </a:p>
        </p:txBody>
      </p:sp>
      <p:pic>
        <p:nvPicPr>
          <p:cNvPr id="4" name="Audio 3">
            <a:hlinkClick r:id="" action="ppaction://media"/>
            <a:extLst>
              <a:ext uri="{FF2B5EF4-FFF2-40B4-BE49-F238E27FC236}">
                <a16:creationId xmlns:a16="http://schemas.microsoft.com/office/drawing/2014/main" id="{0C278129-C7C3-45D5-9BBD-C2166A9DEE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16474770"/>
      </p:ext>
    </p:extLst>
  </p:cSld>
  <p:clrMapOvr>
    <a:masterClrMapping/>
  </p:clrMapOvr>
  <mc:AlternateContent xmlns:mc="http://schemas.openxmlformats.org/markup-compatibility/2006" xmlns:p14="http://schemas.microsoft.com/office/powerpoint/2010/main">
    <mc:Choice Requires="p14">
      <p:transition spd="slow" p14:dur="2000" advTm="53926"/>
    </mc:Choice>
    <mc:Fallback xmlns="">
      <p:transition spd="slow" advTm="53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0412D-AE9B-4511-B726-655B50C76B7A}"/>
              </a:ext>
            </a:extLst>
          </p:cNvPr>
          <p:cNvSpPr>
            <a:spLocks noGrp="1"/>
          </p:cNvSpPr>
          <p:nvPr>
            <p:ph type="title"/>
          </p:nvPr>
        </p:nvSpPr>
        <p:spPr/>
        <p:txBody>
          <a:bodyPr>
            <a:normAutofit/>
          </a:bodyPr>
          <a:lstStyle/>
          <a:p>
            <a:r>
              <a:rPr lang="en-US" dirty="0"/>
              <a:t>Respecting Others </a:t>
            </a:r>
          </a:p>
        </p:txBody>
      </p:sp>
      <p:sp>
        <p:nvSpPr>
          <p:cNvPr id="3" name="Content Placeholder 2">
            <a:extLst>
              <a:ext uri="{FF2B5EF4-FFF2-40B4-BE49-F238E27FC236}">
                <a16:creationId xmlns:a16="http://schemas.microsoft.com/office/drawing/2014/main" id="{6EA8FB09-8647-4A2A-A714-EF9B52C62DDD}"/>
              </a:ext>
            </a:extLst>
          </p:cNvPr>
          <p:cNvSpPr>
            <a:spLocks noGrp="1"/>
          </p:cNvSpPr>
          <p:nvPr>
            <p:ph idx="1"/>
          </p:nvPr>
        </p:nvSpPr>
        <p:spPr/>
        <p:txBody>
          <a:bodyPr/>
          <a:lstStyle/>
          <a:p>
            <a:r>
              <a:rPr lang="en-US" dirty="0"/>
              <a:t>The keys to good communication are:</a:t>
            </a:r>
          </a:p>
          <a:p>
            <a:pPr lvl="1"/>
            <a:r>
              <a:rPr lang="en-US" dirty="0"/>
              <a:t>All people have an equal need for respect</a:t>
            </a:r>
          </a:p>
          <a:p>
            <a:pPr lvl="1"/>
            <a:r>
              <a:rPr lang="en-US" dirty="0"/>
              <a:t>Respect is the basic foundation of all healthy professional and personal relationships</a:t>
            </a:r>
          </a:p>
        </p:txBody>
      </p:sp>
      <p:pic>
        <p:nvPicPr>
          <p:cNvPr id="4" name="Audio 3">
            <a:hlinkClick r:id="" action="ppaction://media"/>
            <a:extLst>
              <a:ext uri="{FF2B5EF4-FFF2-40B4-BE49-F238E27FC236}">
                <a16:creationId xmlns:a16="http://schemas.microsoft.com/office/drawing/2014/main" id="{7B908591-82AA-466B-855A-1507B55AA2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27136039"/>
      </p:ext>
    </p:extLst>
  </p:cSld>
  <p:clrMapOvr>
    <a:masterClrMapping/>
  </p:clrMapOvr>
  <mc:AlternateContent xmlns:mc="http://schemas.openxmlformats.org/markup-compatibility/2006" xmlns:p14="http://schemas.microsoft.com/office/powerpoint/2010/main">
    <mc:Choice Requires="p14">
      <p:transition spd="slow" p14:dur="2000" advTm="60753"/>
    </mc:Choice>
    <mc:Fallback xmlns="">
      <p:transition spd="slow" advTm="60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D170B-C597-4DA7-9142-4A8AD68C7121}"/>
              </a:ext>
            </a:extLst>
          </p:cNvPr>
          <p:cNvSpPr>
            <a:spLocks noGrp="1"/>
          </p:cNvSpPr>
          <p:nvPr>
            <p:ph type="title"/>
          </p:nvPr>
        </p:nvSpPr>
        <p:spPr/>
        <p:txBody>
          <a:bodyPr>
            <a:normAutofit fontScale="90000"/>
          </a:bodyPr>
          <a:lstStyle/>
          <a:p>
            <a:r>
              <a:rPr lang="en-US" dirty="0"/>
              <a:t>Respecting Others: Keys to Remember </a:t>
            </a:r>
          </a:p>
        </p:txBody>
      </p:sp>
      <p:sp>
        <p:nvSpPr>
          <p:cNvPr id="3" name="Content Placeholder 2">
            <a:extLst>
              <a:ext uri="{FF2B5EF4-FFF2-40B4-BE49-F238E27FC236}">
                <a16:creationId xmlns:a16="http://schemas.microsoft.com/office/drawing/2014/main" id="{3CA4FEFE-C1F7-4977-ACE0-B7562175E1EC}"/>
              </a:ext>
            </a:extLst>
          </p:cNvPr>
          <p:cNvSpPr>
            <a:spLocks noGrp="1"/>
          </p:cNvSpPr>
          <p:nvPr>
            <p:ph idx="1"/>
          </p:nvPr>
        </p:nvSpPr>
        <p:spPr/>
        <p:txBody>
          <a:bodyPr/>
          <a:lstStyle/>
          <a:p>
            <a:r>
              <a:rPr lang="en-US" dirty="0"/>
              <a:t>Each team member is equally important</a:t>
            </a:r>
          </a:p>
          <a:p>
            <a:r>
              <a:rPr lang="en-US" dirty="0"/>
              <a:t>Each team member’s work is equally important</a:t>
            </a:r>
          </a:p>
          <a:p>
            <a:r>
              <a:rPr lang="en-US" dirty="0"/>
              <a:t>Each team member has the right to be heard </a:t>
            </a:r>
          </a:p>
        </p:txBody>
      </p:sp>
      <p:pic>
        <p:nvPicPr>
          <p:cNvPr id="4" name="Audio 3">
            <a:hlinkClick r:id="" action="ppaction://media"/>
            <a:extLst>
              <a:ext uri="{FF2B5EF4-FFF2-40B4-BE49-F238E27FC236}">
                <a16:creationId xmlns:a16="http://schemas.microsoft.com/office/drawing/2014/main" id="{A4C490C7-137D-48AF-A6E6-776F931FDF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24652666"/>
      </p:ext>
    </p:extLst>
  </p:cSld>
  <p:clrMapOvr>
    <a:masterClrMapping/>
  </p:clrMapOvr>
  <mc:AlternateContent xmlns:mc="http://schemas.openxmlformats.org/markup-compatibility/2006" xmlns:p14="http://schemas.microsoft.com/office/powerpoint/2010/main">
    <mc:Choice Requires="p14">
      <p:transition spd="slow" p14:dur="2000" advTm="25579"/>
    </mc:Choice>
    <mc:Fallback xmlns="">
      <p:transition spd="slow" advTm="25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C47984-473E-4769-86AD-1440622AFF4C}"/>
              </a:ext>
            </a:extLst>
          </p:cNvPr>
          <p:cNvSpPr/>
          <p:nvPr/>
        </p:nvSpPr>
        <p:spPr>
          <a:xfrm>
            <a:off x="2732717" y="1318373"/>
            <a:ext cx="9137843" cy="3416320"/>
          </a:xfrm>
          <a:prstGeom prst="rect">
            <a:avLst/>
          </a:prstGeom>
        </p:spPr>
        <p:txBody>
          <a:bodyPr wrap="square">
            <a:spAutoFit/>
          </a:bodyPr>
          <a:lstStyle/>
          <a:p>
            <a:pPr algn="ctr" eaLnBrk="1" fontAlgn="auto" hangingPunct="1">
              <a:lnSpc>
                <a:spcPct val="150000"/>
              </a:lnSpc>
              <a:spcAft>
                <a:spcPts val="0"/>
              </a:spcAft>
              <a:defRPr/>
            </a:pPr>
            <a:r>
              <a:rPr lang="en-US" dirty="0">
                <a:solidFill>
                  <a:schemeClr val="bg2">
                    <a:lumMod val="25000"/>
                  </a:schemeClr>
                </a:solidFill>
                <a:latin typeface="Arial" panose="020B0604020202020204" pitchFamily="34" charset="0"/>
                <a:cs typeface="Arial" panose="020B0604020202020204" pitchFamily="34" charset="0"/>
              </a:rPr>
              <a:t>This presentation is part of the services provided by the State Employee Assistance Program through Behavioral Health Systems, Inc.  The State EAP is administered and managed by the State Department of Finance’s Division of Risk Management (DORM). If you have questions regarding the policy, procedures or services provided by this program, please contact the Program Coordinator, </a:t>
            </a:r>
            <a:r>
              <a:rPr lang="en-US" dirty="0" err="1">
                <a:solidFill>
                  <a:schemeClr val="bg2">
                    <a:lumMod val="25000"/>
                  </a:schemeClr>
                </a:solidFill>
                <a:latin typeface="Arial" panose="020B0604020202020204" pitchFamily="34" charset="0"/>
                <a:cs typeface="Arial" panose="020B0604020202020204" pitchFamily="34" charset="0"/>
              </a:rPr>
              <a:t>Kwatasian</a:t>
            </a:r>
            <a:r>
              <a:rPr lang="en-US" dirty="0">
                <a:solidFill>
                  <a:schemeClr val="bg2">
                    <a:lumMod val="25000"/>
                  </a:schemeClr>
                </a:solidFill>
                <a:latin typeface="Arial" panose="020B0604020202020204" pitchFamily="34" charset="0"/>
                <a:cs typeface="Arial" panose="020B0604020202020204" pitchFamily="34" charset="0"/>
              </a:rPr>
              <a:t> Hunt, at  </a:t>
            </a:r>
            <a:r>
              <a:rPr lang="en-US" u="sng" dirty="0">
                <a:hlinkClick r:id="rId5"/>
              </a:rPr>
              <a:t>kwatasian.hunt@finance.alabama.gov</a:t>
            </a:r>
            <a:r>
              <a:rPr lang="en-US" dirty="0">
                <a:solidFill>
                  <a:schemeClr val="bg2">
                    <a:lumMod val="25000"/>
                  </a:schemeClr>
                </a:solidFill>
                <a:latin typeface="Arial" panose="020B0604020202020204" pitchFamily="34" charset="0"/>
                <a:cs typeface="Arial" panose="020B0604020202020204" pitchFamily="34" charset="0"/>
              </a:rPr>
              <a:t>.  You can also find more information about the State Employee Assistance Program on the Division of Risk Management’s website at </a:t>
            </a:r>
            <a:r>
              <a:rPr lang="en-US" u="sng" dirty="0">
                <a:solidFill>
                  <a:schemeClr val="bg2">
                    <a:lumMod val="25000"/>
                  </a:schemeClr>
                </a:solidFill>
                <a:latin typeface="Arial" panose="020B0604020202020204" pitchFamily="34" charset="0"/>
                <a:cs typeface="Arial" panose="020B0604020202020204" pitchFamily="34" charset="0"/>
                <a:hlinkClick r:id="rId6"/>
              </a:rPr>
              <a:t>www.riskmgt.alabama.gov</a:t>
            </a:r>
            <a:r>
              <a:rPr lang="en-US" dirty="0">
                <a:solidFill>
                  <a:schemeClr val="bg2">
                    <a:lumMod val="25000"/>
                  </a:schemeClr>
                </a:solidFill>
                <a:latin typeface="Arial" panose="020B0604020202020204" pitchFamily="34" charset="0"/>
                <a:cs typeface="Arial" panose="020B0604020202020204" pitchFamily="34" charset="0"/>
              </a:rPr>
              <a:t>.</a:t>
            </a:r>
          </a:p>
        </p:txBody>
      </p:sp>
      <p:sp>
        <p:nvSpPr>
          <p:cNvPr id="7" name="Title 6">
            <a:extLst>
              <a:ext uri="{FF2B5EF4-FFF2-40B4-BE49-F238E27FC236}">
                <a16:creationId xmlns:a16="http://schemas.microsoft.com/office/drawing/2014/main" id="{3450F12A-5E16-4495-8B29-6B67CEBEAEF1}"/>
              </a:ext>
            </a:extLst>
          </p:cNvPr>
          <p:cNvSpPr>
            <a:spLocks noGrp="1"/>
          </p:cNvSpPr>
          <p:nvPr>
            <p:ph type="title"/>
          </p:nvPr>
        </p:nvSpPr>
        <p:spPr/>
        <p:txBody>
          <a:bodyPr/>
          <a:lstStyle/>
          <a:p>
            <a:r>
              <a:rPr lang="en-US"/>
              <a:t>State Employee Assistance Program</a:t>
            </a:r>
            <a:endParaRPr lang="en-US" dirty="0"/>
          </a:p>
        </p:txBody>
      </p:sp>
      <p:pic>
        <p:nvPicPr>
          <p:cNvPr id="2" name="Audio 1">
            <a:hlinkClick r:id="" action="ppaction://media"/>
            <a:extLst>
              <a:ext uri="{FF2B5EF4-FFF2-40B4-BE49-F238E27FC236}">
                <a16:creationId xmlns:a16="http://schemas.microsoft.com/office/drawing/2014/main" id="{D5ECA0DD-674E-454D-99A3-65BA58F006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23197507"/>
      </p:ext>
    </p:extLst>
  </p:cSld>
  <p:clrMapOvr>
    <a:masterClrMapping/>
  </p:clrMapOvr>
  <mc:AlternateContent xmlns:mc="http://schemas.openxmlformats.org/markup-compatibility/2006" xmlns:p14="http://schemas.microsoft.com/office/powerpoint/2010/main">
    <mc:Choice Requires="p14">
      <p:transition spd="slow" p14:dur="2000" advTm="45985"/>
    </mc:Choice>
    <mc:Fallback xmlns="">
      <p:transition spd="slow" advTm="45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F3BBD-F40D-4F64-9CEB-8C677B4813E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C2AA4C8-2848-45EA-965C-6A739E39D0A4}"/>
              </a:ext>
            </a:extLst>
          </p:cNvPr>
          <p:cNvSpPr>
            <a:spLocks noGrp="1"/>
          </p:cNvSpPr>
          <p:nvPr>
            <p:ph idx="1"/>
          </p:nvPr>
        </p:nvSpPr>
        <p:spPr>
          <a:xfrm>
            <a:off x="2028825" y="3429000"/>
            <a:ext cx="7858125" cy="1512916"/>
          </a:xfrm>
        </p:spPr>
        <p:txBody>
          <a:bodyPr>
            <a:normAutofit/>
          </a:bodyPr>
          <a:lstStyle/>
          <a:p>
            <a:pPr marL="0" indent="0" algn="ctr">
              <a:buNone/>
            </a:pPr>
            <a:r>
              <a:rPr lang="en-US" sz="4000" dirty="0"/>
              <a:t>What Makes a Happy Workplace? </a:t>
            </a:r>
          </a:p>
        </p:txBody>
      </p:sp>
      <p:pic>
        <p:nvPicPr>
          <p:cNvPr id="4" name="Audio 3">
            <a:hlinkClick r:id="" action="ppaction://media"/>
            <a:extLst>
              <a:ext uri="{FF2B5EF4-FFF2-40B4-BE49-F238E27FC236}">
                <a16:creationId xmlns:a16="http://schemas.microsoft.com/office/drawing/2014/main" id="{FC6113CC-4ABF-4EAE-82D9-DCFF3BFFAD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18278269"/>
      </p:ext>
    </p:extLst>
  </p:cSld>
  <p:clrMapOvr>
    <a:masterClrMapping/>
  </p:clrMapOvr>
  <mc:AlternateContent xmlns:mc="http://schemas.openxmlformats.org/markup-compatibility/2006" xmlns:p14="http://schemas.microsoft.com/office/powerpoint/2010/main">
    <mc:Choice Requires="p14">
      <p:transition spd="slow" p14:dur="2000" advTm="6047"/>
    </mc:Choice>
    <mc:Fallback xmlns="">
      <p:transition spd="slow" advTm="6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54EB6-47B8-474D-B6FE-CD43DEBD23E6}"/>
              </a:ext>
            </a:extLst>
          </p:cNvPr>
          <p:cNvSpPr>
            <a:spLocks noGrp="1"/>
          </p:cNvSpPr>
          <p:nvPr>
            <p:ph type="title"/>
          </p:nvPr>
        </p:nvSpPr>
        <p:spPr/>
        <p:txBody>
          <a:bodyPr/>
          <a:lstStyle/>
          <a:p>
            <a:r>
              <a:rPr lang="en-US" dirty="0"/>
              <a:t>What is a Respectful Workplace? </a:t>
            </a:r>
          </a:p>
        </p:txBody>
      </p:sp>
      <p:sp>
        <p:nvSpPr>
          <p:cNvPr id="3" name="Content Placeholder 2">
            <a:extLst>
              <a:ext uri="{FF2B5EF4-FFF2-40B4-BE49-F238E27FC236}">
                <a16:creationId xmlns:a16="http://schemas.microsoft.com/office/drawing/2014/main" id="{5B9C069E-B639-4214-8F02-A764826E4EE9}"/>
              </a:ext>
            </a:extLst>
          </p:cNvPr>
          <p:cNvSpPr>
            <a:spLocks noGrp="1"/>
          </p:cNvSpPr>
          <p:nvPr>
            <p:ph idx="1"/>
          </p:nvPr>
        </p:nvSpPr>
        <p:spPr/>
        <p:txBody>
          <a:bodyPr/>
          <a:lstStyle/>
          <a:p>
            <a:r>
              <a:rPr lang="en-US" dirty="0"/>
              <a:t>In a respectful workplace:</a:t>
            </a:r>
          </a:p>
          <a:p>
            <a:pPr lvl="1"/>
            <a:r>
              <a:rPr lang="en-US" dirty="0"/>
              <a:t>Employees are valued</a:t>
            </a:r>
          </a:p>
          <a:p>
            <a:pPr lvl="1"/>
            <a:r>
              <a:rPr lang="en-US" dirty="0"/>
              <a:t>Communication is kind, open and honest</a:t>
            </a:r>
          </a:p>
          <a:p>
            <a:pPr lvl="1"/>
            <a:r>
              <a:rPr lang="en-US" dirty="0"/>
              <a:t>People are treated as they wish to be treated</a:t>
            </a:r>
          </a:p>
          <a:p>
            <a:pPr lvl="1"/>
            <a:r>
              <a:rPr lang="en-US" dirty="0"/>
              <a:t>Disagreements are addressed in a positive and respectful manner</a:t>
            </a:r>
          </a:p>
          <a:p>
            <a:pPr lvl="1"/>
            <a:r>
              <a:rPr lang="en-US" dirty="0"/>
              <a:t>Disrespectful behavior is addressed </a:t>
            </a:r>
          </a:p>
        </p:txBody>
      </p:sp>
      <p:pic>
        <p:nvPicPr>
          <p:cNvPr id="4" name="Audio 3">
            <a:hlinkClick r:id="" action="ppaction://media"/>
            <a:extLst>
              <a:ext uri="{FF2B5EF4-FFF2-40B4-BE49-F238E27FC236}">
                <a16:creationId xmlns:a16="http://schemas.microsoft.com/office/drawing/2014/main" id="{CCE47B59-A9C4-44D7-864B-57577DBB2A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8670055"/>
      </p:ext>
    </p:extLst>
  </p:cSld>
  <p:clrMapOvr>
    <a:masterClrMapping/>
  </p:clrMapOvr>
  <mc:AlternateContent xmlns:mc="http://schemas.openxmlformats.org/markup-compatibility/2006" xmlns:p14="http://schemas.microsoft.com/office/powerpoint/2010/main">
    <mc:Choice Requires="p14">
      <p:transition spd="slow" p14:dur="2000" advTm="54483"/>
    </mc:Choice>
    <mc:Fallback xmlns="">
      <p:transition spd="slow" advTm="54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61885-122D-425D-BDA2-5CD0EB6B6842}"/>
              </a:ext>
            </a:extLst>
          </p:cNvPr>
          <p:cNvSpPr>
            <a:spLocks noGrp="1"/>
          </p:cNvSpPr>
          <p:nvPr>
            <p:ph type="title"/>
          </p:nvPr>
        </p:nvSpPr>
        <p:spPr/>
        <p:txBody>
          <a:bodyPr/>
          <a:lstStyle/>
          <a:p>
            <a:r>
              <a:rPr lang="en-US" dirty="0"/>
              <a:t>What is a Respectful Workplace? </a:t>
            </a:r>
          </a:p>
        </p:txBody>
      </p:sp>
      <p:sp>
        <p:nvSpPr>
          <p:cNvPr id="3" name="Content Placeholder 2">
            <a:extLst>
              <a:ext uri="{FF2B5EF4-FFF2-40B4-BE49-F238E27FC236}">
                <a16:creationId xmlns:a16="http://schemas.microsoft.com/office/drawing/2014/main" id="{99BE764B-629F-4C50-8369-146EB93853C3}"/>
              </a:ext>
            </a:extLst>
          </p:cNvPr>
          <p:cNvSpPr>
            <a:spLocks noGrp="1"/>
          </p:cNvSpPr>
          <p:nvPr>
            <p:ph idx="1"/>
          </p:nvPr>
        </p:nvSpPr>
        <p:spPr/>
        <p:txBody>
          <a:bodyPr/>
          <a:lstStyle/>
          <a:p>
            <a:r>
              <a:rPr lang="en-US" dirty="0"/>
              <a:t>An environment where: </a:t>
            </a:r>
          </a:p>
          <a:p>
            <a:pPr lvl="1"/>
            <a:r>
              <a:rPr lang="en-US" dirty="0"/>
              <a:t>People speak to each other in a calm, kind, professional tone</a:t>
            </a:r>
          </a:p>
          <a:p>
            <a:pPr lvl="1"/>
            <a:r>
              <a:rPr lang="en-US" dirty="0"/>
              <a:t>People use words that are respectful</a:t>
            </a:r>
          </a:p>
          <a:p>
            <a:pPr lvl="1"/>
            <a:r>
              <a:rPr lang="en-US" dirty="0"/>
              <a:t>People provide feedback based on factual information</a:t>
            </a:r>
          </a:p>
          <a:p>
            <a:pPr lvl="1"/>
            <a:r>
              <a:rPr lang="en-US" dirty="0"/>
              <a:t>People avoid gossip and offensive comments</a:t>
            </a:r>
          </a:p>
          <a:p>
            <a:pPr lvl="1"/>
            <a:r>
              <a:rPr lang="en-US" dirty="0"/>
              <a:t>People work as a team </a:t>
            </a:r>
          </a:p>
        </p:txBody>
      </p:sp>
      <p:pic>
        <p:nvPicPr>
          <p:cNvPr id="5" name="Audio 4">
            <a:hlinkClick r:id="" action="ppaction://media"/>
            <a:extLst>
              <a:ext uri="{FF2B5EF4-FFF2-40B4-BE49-F238E27FC236}">
                <a16:creationId xmlns:a16="http://schemas.microsoft.com/office/drawing/2014/main" id="{7EF01FE5-5D39-4F7E-BE18-31B2EF6A42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33557541"/>
      </p:ext>
    </p:extLst>
  </p:cSld>
  <p:clrMapOvr>
    <a:masterClrMapping/>
  </p:clrMapOvr>
  <mc:AlternateContent xmlns:mc="http://schemas.openxmlformats.org/markup-compatibility/2006" xmlns:p14="http://schemas.microsoft.com/office/powerpoint/2010/main">
    <mc:Choice Requires="p14">
      <p:transition spd="slow" p14:dur="2000" advTm="156039"/>
    </mc:Choice>
    <mc:Fallback xmlns="">
      <p:transition spd="slow" advTm="156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4B4BD-1090-42BF-9CBE-B80CECA848B2}"/>
              </a:ext>
            </a:extLst>
          </p:cNvPr>
          <p:cNvSpPr>
            <a:spLocks noGrp="1"/>
          </p:cNvSpPr>
          <p:nvPr>
            <p:ph type="title"/>
          </p:nvPr>
        </p:nvSpPr>
        <p:spPr/>
        <p:txBody>
          <a:bodyPr>
            <a:normAutofit fontScale="90000"/>
          </a:bodyPr>
          <a:lstStyle/>
          <a:p>
            <a:r>
              <a:rPr lang="en-US" dirty="0"/>
              <a:t>What is NOT a Respectful Workplace? </a:t>
            </a:r>
          </a:p>
        </p:txBody>
      </p:sp>
      <p:sp>
        <p:nvSpPr>
          <p:cNvPr id="3" name="Content Placeholder 2">
            <a:extLst>
              <a:ext uri="{FF2B5EF4-FFF2-40B4-BE49-F238E27FC236}">
                <a16:creationId xmlns:a16="http://schemas.microsoft.com/office/drawing/2014/main" id="{0CF52847-DED8-47FB-975D-C9BAA07FD860}"/>
              </a:ext>
            </a:extLst>
          </p:cNvPr>
          <p:cNvSpPr>
            <a:spLocks noGrp="1"/>
          </p:cNvSpPr>
          <p:nvPr>
            <p:ph idx="1"/>
          </p:nvPr>
        </p:nvSpPr>
        <p:spPr/>
        <p:txBody>
          <a:bodyPr/>
          <a:lstStyle/>
          <a:p>
            <a:r>
              <a:rPr lang="en-US" dirty="0"/>
              <a:t>An environment where:</a:t>
            </a:r>
          </a:p>
          <a:p>
            <a:pPr lvl="1"/>
            <a:r>
              <a:rPr lang="en-US" dirty="0"/>
              <a:t>People yell at others or use offensive words </a:t>
            </a:r>
          </a:p>
          <a:p>
            <a:pPr lvl="1"/>
            <a:r>
              <a:rPr lang="en-US" dirty="0"/>
              <a:t>People blame others without facts or reason</a:t>
            </a:r>
          </a:p>
          <a:p>
            <a:pPr lvl="1"/>
            <a:r>
              <a:rPr lang="en-US" dirty="0"/>
              <a:t>People refuse to work with another employee or group of employees</a:t>
            </a:r>
          </a:p>
          <a:p>
            <a:pPr lvl="1"/>
            <a:r>
              <a:rPr lang="en-US" dirty="0"/>
              <a:t>People take credit for work they did not complete </a:t>
            </a:r>
          </a:p>
          <a:p>
            <a:pPr lvl="1"/>
            <a:r>
              <a:rPr lang="en-US" dirty="0"/>
              <a:t>People disrupt meetings with sarcasm or insults</a:t>
            </a:r>
          </a:p>
        </p:txBody>
      </p:sp>
      <p:pic>
        <p:nvPicPr>
          <p:cNvPr id="4" name="Audio 3">
            <a:hlinkClick r:id="" action="ppaction://media"/>
            <a:extLst>
              <a:ext uri="{FF2B5EF4-FFF2-40B4-BE49-F238E27FC236}">
                <a16:creationId xmlns:a16="http://schemas.microsoft.com/office/drawing/2014/main" id="{BEAE0FBB-BB1B-4177-9041-482BC4BACE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57321405"/>
      </p:ext>
    </p:extLst>
  </p:cSld>
  <p:clrMapOvr>
    <a:masterClrMapping/>
  </p:clrMapOvr>
  <mc:AlternateContent xmlns:mc="http://schemas.openxmlformats.org/markup-compatibility/2006" xmlns:p14="http://schemas.microsoft.com/office/powerpoint/2010/main">
    <mc:Choice Requires="p14">
      <p:transition spd="slow" p14:dur="2000" advTm="90799"/>
    </mc:Choice>
    <mc:Fallback xmlns="">
      <p:transition spd="slow" advTm="90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5AA635A-D801-4BE7-9797-6CC9AAA6B193}"/>
              </a:ext>
            </a:extLst>
          </p:cNvPr>
          <p:cNvSpPr>
            <a:spLocks noGrp="1"/>
          </p:cNvSpPr>
          <p:nvPr>
            <p:ph sz="half" idx="1"/>
          </p:nvPr>
        </p:nvSpPr>
        <p:spPr/>
        <p:txBody>
          <a:bodyPr/>
          <a:lstStyle/>
          <a:p>
            <a:r>
              <a:rPr lang="en-US" dirty="0"/>
              <a:t>Yelling or using profanity</a:t>
            </a:r>
          </a:p>
          <a:p>
            <a:r>
              <a:rPr lang="en-US" dirty="0"/>
              <a:t>Physically abusing or threatening abuse</a:t>
            </a:r>
          </a:p>
          <a:p>
            <a:r>
              <a:rPr lang="en-US" dirty="0"/>
              <a:t>Spying or stalking behavior</a:t>
            </a:r>
          </a:p>
          <a:p>
            <a:r>
              <a:rPr lang="en-US" dirty="0"/>
              <a:t>Constantly interrupting</a:t>
            </a:r>
          </a:p>
          <a:p>
            <a:r>
              <a:rPr lang="en-US" dirty="0"/>
              <a:t>Spreading gossip   </a:t>
            </a:r>
          </a:p>
          <a:p>
            <a:pPr marL="0" indent="0">
              <a:buNone/>
            </a:pPr>
            <a:endParaRPr lang="en-US" dirty="0"/>
          </a:p>
        </p:txBody>
      </p:sp>
      <p:sp>
        <p:nvSpPr>
          <p:cNvPr id="5" name="Content Placeholder 4">
            <a:extLst>
              <a:ext uri="{FF2B5EF4-FFF2-40B4-BE49-F238E27FC236}">
                <a16:creationId xmlns:a16="http://schemas.microsoft.com/office/drawing/2014/main" id="{D63875BF-E116-4C54-B758-67EFEBF2398D}"/>
              </a:ext>
            </a:extLst>
          </p:cNvPr>
          <p:cNvSpPr>
            <a:spLocks noGrp="1"/>
          </p:cNvSpPr>
          <p:nvPr>
            <p:ph sz="half" idx="2"/>
          </p:nvPr>
        </p:nvSpPr>
        <p:spPr/>
        <p:txBody>
          <a:bodyPr/>
          <a:lstStyle/>
          <a:p>
            <a:r>
              <a:rPr lang="en-US" dirty="0"/>
              <a:t>Name calling</a:t>
            </a:r>
          </a:p>
          <a:p>
            <a:r>
              <a:rPr lang="en-US" dirty="0"/>
              <a:t>Offensive jokes</a:t>
            </a:r>
          </a:p>
          <a:p>
            <a:r>
              <a:rPr lang="en-US" dirty="0"/>
              <a:t>Making fun of someone</a:t>
            </a:r>
          </a:p>
          <a:p>
            <a:r>
              <a:rPr lang="en-US" dirty="0"/>
              <a:t>Not helping someone </a:t>
            </a:r>
          </a:p>
          <a:p>
            <a:r>
              <a:rPr lang="en-US" dirty="0"/>
              <a:t>Rolling eyes </a:t>
            </a:r>
          </a:p>
          <a:p>
            <a:r>
              <a:rPr lang="en-US" dirty="0"/>
              <a:t>Sarcasm </a:t>
            </a:r>
          </a:p>
          <a:p>
            <a:r>
              <a:rPr lang="en-US" dirty="0"/>
              <a:t>Being impolite </a:t>
            </a:r>
          </a:p>
        </p:txBody>
      </p:sp>
      <p:sp>
        <p:nvSpPr>
          <p:cNvPr id="2" name="Title 1">
            <a:extLst>
              <a:ext uri="{FF2B5EF4-FFF2-40B4-BE49-F238E27FC236}">
                <a16:creationId xmlns:a16="http://schemas.microsoft.com/office/drawing/2014/main" id="{32AB3CC9-1EDA-4552-A2ED-E29ABDF0E6A6}"/>
              </a:ext>
            </a:extLst>
          </p:cNvPr>
          <p:cNvSpPr>
            <a:spLocks noGrp="1"/>
          </p:cNvSpPr>
          <p:nvPr>
            <p:ph type="title"/>
          </p:nvPr>
        </p:nvSpPr>
        <p:spPr/>
        <p:txBody>
          <a:bodyPr/>
          <a:lstStyle/>
          <a:p>
            <a:r>
              <a:rPr lang="en-US" dirty="0"/>
              <a:t>Examples of Disrespectful Behavior </a:t>
            </a:r>
          </a:p>
        </p:txBody>
      </p:sp>
      <p:pic>
        <p:nvPicPr>
          <p:cNvPr id="6" name="Audio 5">
            <a:hlinkClick r:id="" action="ppaction://media"/>
            <a:extLst>
              <a:ext uri="{FF2B5EF4-FFF2-40B4-BE49-F238E27FC236}">
                <a16:creationId xmlns:a16="http://schemas.microsoft.com/office/drawing/2014/main" id="{78B4136F-4E56-4150-A4DC-90F8E4F4CB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90451692"/>
      </p:ext>
    </p:extLst>
  </p:cSld>
  <p:clrMapOvr>
    <a:masterClrMapping/>
  </p:clrMapOvr>
  <mc:AlternateContent xmlns:mc="http://schemas.openxmlformats.org/markup-compatibility/2006" xmlns:p14="http://schemas.microsoft.com/office/powerpoint/2010/main">
    <mc:Choice Requires="p14">
      <p:transition spd="slow" p14:dur="2000" advTm="82384"/>
    </mc:Choice>
    <mc:Fallback xmlns="">
      <p:transition spd="slow" advTm="82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A2B50DD-442D-4CEE-8769-5ACF334B569F}"/>
              </a:ext>
            </a:extLst>
          </p:cNvPr>
          <p:cNvSpPr>
            <a:spLocks noGrp="1"/>
          </p:cNvSpPr>
          <p:nvPr>
            <p:ph sz="half" idx="1"/>
          </p:nvPr>
        </p:nvSpPr>
        <p:spPr/>
        <p:txBody>
          <a:bodyPr/>
          <a:lstStyle/>
          <a:p>
            <a:pPr marL="0" indent="0">
              <a:buNone/>
            </a:pPr>
            <a:r>
              <a:rPr lang="en-US" b="1" u="sng" dirty="0"/>
              <a:t>Individual </a:t>
            </a:r>
          </a:p>
          <a:p>
            <a:r>
              <a:rPr lang="en-US" dirty="0"/>
              <a:t>Feelings of frustration</a:t>
            </a:r>
          </a:p>
          <a:p>
            <a:r>
              <a:rPr lang="en-US" dirty="0"/>
              <a:t>Anger &amp; helplessness</a:t>
            </a:r>
          </a:p>
          <a:p>
            <a:r>
              <a:rPr lang="en-US" dirty="0"/>
              <a:t>Loss of confidence</a:t>
            </a:r>
          </a:p>
          <a:p>
            <a:r>
              <a:rPr lang="en-US" dirty="0"/>
              <a:t>Inability to sleep</a:t>
            </a:r>
          </a:p>
          <a:p>
            <a:r>
              <a:rPr lang="en-US" dirty="0"/>
              <a:t>Panic &amp; anxiety</a:t>
            </a:r>
          </a:p>
          <a:p>
            <a:r>
              <a:rPr lang="en-US" dirty="0"/>
              <a:t>Depression</a:t>
            </a:r>
          </a:p>
          <a:p>
            <a:r>
              <a:rPr lang="en-US" dirty="0"/>
              <a:t>Inability to concentrate</a:t>
            </a:r>
          </a:p>
        </p:txBody>
      </p:sp>
      <p:sp>
        <p:nvSpPr>
          <p:cNvPr id="5" name="Content Placeholder 4">
            <a:extLst>
              <a:ext uri="{FF2B5EF4-FFF2-40B4-BE49-F238E27FC236}">
                <a16:creationId xmlns:a16="http://schemas.microsoft.com/office/drawing/2014/main" id="{E26DFC66-BCA1-4713-91CA-B5EAB058B54B}"/>
              </a:ext>
            </a:extLst>
          </p:cNvPr>
          <p:cNvSpPr>
            <a:spLocks noGrp="1"/>
          </p:cNvSpPr>
          <p:nvPr>
            <p:ph sz="half" idx="2"/>
          </p:nvPr>
        </p:nvSpPr>
        <p:spPr/>
        <p:txBody>
          <a:bodyPr/>
          <a:lstStyle/>
          <a:p>
            <a:pPr marL="0" indent="0">
              <a:buNone/>
            </a:pPr>
            <a:r>
              <a:rPr lang="en-US" b="1" u="sng" dirty="0"/>
              <a:t>Workplace</a:t>
            </a:r>
          </a:p>
          <a:p>
            <a:r>
              <a:rPr lang="en-US" dirty="0"/>
              <a:t>Increased absences from work</a:t>
            </a:r>
          </a:p>
          <a:p>
            <a:r>
              <a:rPr lang="en-US" dirty="0"/>
              <a:t>Increased employee changes</a:t>
            </a:r>
          </a:p>
          <a:p>
            <a:r>
              <a:rPr lang="en-US" dirty="0"/>
              <a:t>Increased risk of injury </a:t>
            </a:r>
          </a:p>
          <a:p>
            <a:r>
              <a:rPr lang="en-US" dirty="0"/>
              <a:t>Decreased productivity </a:t>
            </a:r>
          </a:p>
        </p:txBody>
      </p:sp>
      <p:sp>
        <p:nvSpPr>
          <p:cNvPr id="2" name="Title 1">
            <a:extLst>
              <a:ext uri="{FF2B5EF4-FFF2-40B4-BE49-F238E27FC236}">
                <a16:creationId xmlns:a16="http://schemas.microsoft.com/office/drawing/2014/main" id="{78ED4225-A396-43DA-A178-99831020BF1B}"/>
              </a:ext>
            </a:extLst>
          </p:cNvPr>
          <p:cNvSpPr>
            <a:spLocks noGrp="1"/>
          </p:cNvSpPr>
          <p:nvPr>
            <p:ph type="title"/>
          </p:nvPr>
        </p:nvSpPr>
        <p:spPr/>
        <p:txBody>
          <a:bodyPr/>
          <a:lstStyle/>
          <a:p>
            <a:r>
              <a:rPr lang="en-US" dirty="0"/>
              <a:t>Effects of “Disrespect” </a:t>
            </a:r>
          </a:p>
        </p:txBody>
      </p:sp>
      <p:pic>
        <p:nvPicPr>
          <p:cNvPr id="6" name="Audio 5">
            <a:hlinkClick r:id="" action="ppaction://media"/>
            <a:extLst>
              <a:ext uri="{FF2B5EF4-FFF2-40B4-BE49-F238E27FC236}">
                <a16:creationId xmlns:a16="http://schemas.microsoft.com/office/drawing/2014/main" id="{BE34124B-B514-442D-B01A-8B8A2984B9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9663925"/>
      </p:ext>
    </p:extLst>
  </p:cSld>
  <p:clrMapOvr>
    <a:masterClrMapping/>
  </p:clrMapOvr>
  <mc:AlternateContent xmlns:mc="http://schemas.openxmlformats.org/markup-compatibility/2006" xmlns:p14="http://schemas.microsoft.com/office/powerpoint/2010/main">
    <mc:Choice Requires="p14">
      <p:transition spd="slow" p14:dur="2000" advTm="77774"/>
    </mc:Choice>
    <mc:Fallback xmlns="">
      <p:transition spd="slow" advTm="77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C2904-D4A1-49C0-A923-DAA3D5E8B662}"/>
              </a:ext>
            </a:extLst>
          </p:cNvPr>
          <p:cNvSpPr>
            <a:spLocks noGrp="1"/>
          </p:cNvSpPr>
          <p:nvPr>
            <p:ph type="title"/>
          </p:nvPr>
        </p:nvSpPr>
        <p:spPr/>
        <p:txBody>
          <a:bodyPr/>
          <a:lstStyle/>
          <a:p>
            <a:r>
              <a:rPr lang="en-US" dirty="0"/>
              <a:t>Respecting Our Differences </a:t>
            </a:r>
          </a:p>
        </p:txBody>
      </p:sp>
      <p:sp>
        <p:nvSpPr>
          <p:cNvPr id="3" name="Content Placeholder 2">
            <a:extLst>
              <a:ext uri="{FF2B5EF4-FFF2-40B4-BE49-F238E27FC236}">
                <a16:creationId xmlns:a16="http://schemas.microsoft.com/office/drawing/2014/main" id="{4922861B-E5D8-4B5B-8C2F-E32CF70E6DE4}"/>
              </a:ext>
            </a:extLst>
          </p:cNvPr>
          <p:cNvSpPr>
            <a:spLocks noGrp="1"/>
          </p:cNvSpPr>
          <p:nvPr>
            <p:ph idx="1"/>
          </p:nvPr>
        </p:nvSpPr>
        <p:spPr/>
        <p:txBody>
          <a:bodyPr/>
          <a:lstStyle/>
          <a:p>
            <a:r>
              <a:rPr lang="en-US" dirty="0"/>
              <a:t>Working with different types of employees is vital  because it leads to a great reputation for the company which in turn leads to increased profits and opportunities for workers </a:t>
            </a:r>
          </a:p>
          <a:p>
            <a:r>
              <a:rPr lang="en-US" dirty="0"/>
              <a:t>Working with different personalities, at different stages of their career, can help with creativity by bringing a variety of ideas to the table</a:t>
            </a:r>
          </a:p>
          <a:p>
            <a:endParaRPr lang="en-US" dirty="0"/>
          </a:p>
          <a:p>
            <a:pPr marL="0" indent="0">
              <a:buNone/>
            </a:pPr>
            <a:endParaRPr lang="en-US" dirty="0"/>
          </a:p>
        </p:txBody>
      </p:sp>
      <p:pic>
        <p:nvPicPr>
          <p:cNvPr id="4" name="Audio 3">
            <a:hlinkClick r:id="" action="ppaction://media"/>
            <a:extLst>
              <a:ext uri="{FF2B5EF4-FFF2-40B4-BE49-F238E27FC236}">
                <a16:creationId xmlns:a16="http://schemas.microsoft.com/office/drawing/2014/main" id="{48F7339A-FAEB-4C8B-886E-DE57E8849F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19254870"/>
      </p:ext>
    </p:extLst>
  </p:cSld>
  <p:clrMapOvr>
    <a:masterClrMapping/>
  </p:clrMapOvr>
  <mc:AlternateContent xmlns:mc="http://schemas.openxmlformats.org/markup-compatibility/2006" xmlns:p14="http://schemas.microsoft.com/office/powerpoint/2010/main">
    <mc:Choice Requires="p14">
      <p:transition spd="slow" p14:dur="2000" advTm="112645"/>
    </mc:Choice>
    <mc:Fallback xmlns="">
      <p:transition spd="slow" advTm="112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B0CDE-1082-4E1A-B024-4C69097B8D9F}"/>
              </a:ext>
            </a:extLst>
          </p:cNvPr>
          <p:cNvSpPr>
            <a:spLocks noGrp="1"/>
          </p:cNvSpPr>
          <p:nvPr>
            <p:ph type="title"/>
          </p:nvPr>
        </p:nvSpPr>
        <p:spPr/>
        <p:txBody>
          <a:bodyPr/>
          <a:lstStyle/>
          <a:p>
            <a:r>
              <a:rPr lang="en-US" dirty="0"/>
              <a:t>Benefits of Diversity </a:t>
            </a:r>
          </a:p>
        </p:txBody>
      </p:sp>
      <p:sp>
        <p:nvSpPr>
          <p:cNvPr id="3" name="Content Placeholder 2">
            <a:extLst>
              <a:ext uri="{FF2B5EF4-FFF2-40B4-BE49-F238E27FC236}">
                <a16:creationId xmlns:a16="http://schemas.microsoft.com/office/drawing/2014/main" id="{8387A5D6-124C-4B65-855A-BEF8F7331D38}"/>
              </a:ext>
            </a:extLst>
          </p:cNvPr>
          <p:cNvSpPr>
            <a:spLocks noGrp="1"/>
          </p:cNvSpPr>
          <p:nvPr>
            <p:ph idx="1"/>
          </p:nvPr>
        </p:nvSpPr>
        <p:spPr/>
        <p:txBody>
          <a:bodyPr/>
          <a:lstStyle/>
          <a:p>
            <a:r>
              <a:rPr lang="en-US" dirty="0"/>
              <a:t>Individuals from diverse backgrounds can offer a selection of different talents, skills and experiences that may be of benefit to the organization and their work performance</a:t>
            </a:r>
          </a:p>
          <a:p>
            <a:r>
              <a:rPr lang="en-US" dirty="0"/>
              <a:t>Employees are more likely to feel comfortable and happy in an environment where being included is a priority </a:t>
            </a:r>
          </a:p>
          <a:p>
            <a:pPr marL="0" indent="0">
              <a:buNone/>
            </a:pPr>
            <a:endParaRPr lang="en-US" dirty="0"/>
          </a:p>
        </p:txBody>
      </p:sp>
      <p:pic>
        <p:nvPicPr>
          <p:cNvPr id="4" name="Audio 3">
            <a:hlinkClick r:id="" action="ppaction://media"/>
            <a:extLst>
              <a:ext uri="{FF2B5EF4-FFF2-40B4-BE49-F238E27FC236}">
                <a16:creationId xmlns:a16="http://schemas.microsoft.com/office/drawing/2014/main" id="{EC0CDA82-BDB0-4517-8CEA-2694AAF587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38162403"/>
      </p:ext>
    </p:extLst>
  </p:cSld>
  <p:clrMapOvr>
    <a:masterClrMapping/>
  </p:clrMapOvr>
  <mc:AlternateContent xmlns:mc="http://schemas.openxmlformats.org/markup-compatibility/2006" xmlns:p14="http://schemas.microsoft.com/office/powerpoint/2010/main">
    <mc:Choice Requires="p14">
      <p:transition spd="slow" p14:dur="2000" advTm="48489"/>
    </mc:Choice>
    <mc:Fallback xmlns="">
      <p:transition spd="slow" advTm="48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56264-94BC-463F-B087-2895F02A40A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FE262F8-1811-403B-A6CA-6F4E8B6DA2EE}"/>
              </a:ext>
            </a:extLst>
          </p:cNvPr>
          <p:cNvSpPr>
            <a:spLocks noGrp="1"/>
          </p:cNvSpPr>
          <p:nvPr>
            <p:ph idx="1"/>
          </p:nvPr>
        </p:nvSpPr>
        <p:spPr>
          <a:xfrm>
            <a:off x="2057400" y="2333625"/>
            <a:ext cx="4933950" cy="1847850"/>
          </a:xfrm>
        </p:spPr>
        <p:txBody>
          <a:bodyPr>
            <a:normAutofit/>
          </a:bodyPr>
          <a:lstStyle/>
          <a:p>
            <a:pPr marL="0" indent="0" algn="ctr">
              <a:buNone/>
            </a:pPr>
            <a:endParaRPr lang="en-US" sz="5400" dirty="0"/>
          </a:p>
          <a:p>
            <a:pPr marL="0" indent="0" algn="ctr">
              <a:buNone/>
            </a:pPr>
            <a:r>
              <a:rPr lang="en-US" sz="4000" dirty="0"/>
              <a:t>Workplace Bullying </a:t>
            </a:r>
          </a:p>
        </p:txBody>
      </p:sp>
      <p:pic>
        <p:nvPicPr>
          <p:cNvPr id="4" name="Audio 3">
            <a:hlinkClick r:id="" action="ppaction://media"/>
            <a:extLst>
              <a:ext uri="{FF2B5EF4-FFF2-40B4-BE49-F238E27FC236}">
                <a16:creationId xmlns:a16="http://schemas.microsoft.com/office/drawing/2014/main" id="{770F912B-6EBA-4502-9771-4056312438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22916742"/>
      </p:ext>
    </p:extLst>
  </p:cSld>
  <p:clrMapOvr>
    <a:masterClrMapping/>
  </p:clrMapOvr>
  <mc:AlternateContent xmlns:mc="http://schemas.openxmlformats.org/markup-compatibility/2006" xmlns:p14="http://schemas.microsoft.com/office/powerpoint/2010/main">
    <mc:Choice Requires="p14">
      <p:transition spd="slow" p14:dur="2000" advTm="30729"/>
    </mc:Choice>
    <mc:Fallback xmlns="">
      <p:transition spd="slow" advTm="30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EE605-D65C-4148-A065-01615055EA07}"/>
              </a:ext>
            </a:extLst>
          </p:cNvPr>
          <p:cNvSpPr>
            <a:spLocks noGrp="1"/>
          </p:cNvSpPr>
          <p:nvPr>
            <p:ph type="title"/>
          </p:nvPr>
        </p:nvSpPr>
        <p:spPr/>
        <p:txBody>
          <a:bodyPr/>
          <a:lstStyle/>
          <a:p>
            <a:r>
              <a:rPr lang="en-US" dirty="0"/>
              <a:t>Workplace Bullying </a:t>
            </a:r>
          </a:p>
        </p:txBody>
      </p:sp>
      <p:sp>
        <p:nvSpPr>
          <p:cNvPr id="3" name="Content Placeholder 2">
            <a:extLst>
              <a:ext uri="{FF2B5EF4-FFF2-40B4-BE49-F238E27FC236}">
                <a16:creationId xmlns:a16="http://schemas.microsoft.com/office/drawing/2014/main" id="{4C35B116-BFC2-42C5-86B3-9CE705BBA562}"/>
              </a:ext>
            </a:extLst>
          </p:cNvPr>
          <p:cNvSpPr>
            <a:spLocks noGrp="1"/>
          </p:cNvSpPr>
          <p:nvPr>
            <p:ph idx="1"/>
          </p:nvPr>
        </p:nvSpPr>
        <p:spPr/>
        <p:txBody>
          <a:bodyPr/>
          <a:lstStyle/>
          <a:p>
            <a:r>
              <a:rPr lang="en-US" dirty="0"/>
              <a:t>Workplace bullying occurs when one person or group of people intentionally inflict pain or harm on another person in the workplace</a:t>
            </a:r>
          </a:p>
          <a:p>
            <a:r>
              <a:rPr lang="en-US" dirty="0"/>
              <a:t>Workplace bullying can include such tactics as verbal bullying, physical bullying, internet bullying or sexual bullying </a:t>
            </a:r>
          </a:p>
        </p:txBody>
      </p:sp>
      <p:pic>
        <p:nvPicPr>
          <p:cNvPr id="4" name="Audio 3">
            <a:hlinkClick r:id="" action="ppaction://media"/>
            <a:extLst>
              <a:ext uri="{FF2B5EF4-FFF2-40B4-BE49-F238E27FC236}">
                <a16:creationId xmlns:a16="http://schemas.microsoft.com/office/drawing/2014/main" id="{83A594B0-7E81-4C13-A348-6BED8EEE7F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72666804"/>
      </p:ext>
    </p:extLst>
  </p:cSld>
  <p:clrMapOvr>
    <a:masterClrMapping/>
  </p:clrMapOvr>
  <mc:AlternateContent xmlns:mc="http://schemas.openxmlformats.org/markup-compatibility/2006" xmlns:p14="http://schemas.microsoft.com/office/powerpoint/2010/main">
    <mc:Choice Requires="p14">
      <p:transition spd="slow" p14:dur="2000" advTm="42409"/>
    </mc:Choice>
    <mc:Fallback xmlns="">
      <p:transition spd="slow" advTm="42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9F26A-F104-4557-993C-FB3F917E06BD}"/>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2989A488-C082-4138-972B-BA4965D27A11}"/>
              </a:ext>
            </a:extLst>
          </p:cNvPr>
          <p:cNvSpPr>
            <a:spLocks noGrp="1"/>
          </p:cNvSpPr>
          <p:nvPr>
            <p:ph idx="1"/>
          </p:nvPr>
        </p:nvSpPr>
        <p:spPr/>
        <p:txBody>
          <a:bodyPr>
            <a:normAutofit/>
          </a:bodyPr>
          <a:lstStyle/>
          <a:p>
            <a:pPr lvl="0"/>
            <a:r>
              <a:rPr lang="en-US" dirty="0"/>
              <a:t>What is good communication? </a:t>
            </a:r>
          </a:p>
          <a:p>
            <a:pPr lvl="0"/>
            <a:r>
              <a:rPr lang="en-US" dirty="0"/>
              <a:t>Discuss the right way and wrong way to communicate</a:t>
            </a:r>
          </a:p>
          <a:p>
            <a:pPr lvl="0"/>
            <a:r>
              <a:rPr lang="en-US" dirty="0"/>
              <a:t>What is workplace bullying? </a:t>
            </a:r>
          </a:p>
          <a:p>
            <a:pPr lvl="0"/>
            <a:r>
              <a:rPr lang="en-US" dirty="0"/>
              <a:t>Learn how to work together as a team </a:t>
            </a:r>
          </a:p>
          <a:p>
            <a:pPr lvl="0"/>
            <a:r>
              <a:rPr lang="en-US" dirty="0"/>
              <a:t>Review State of Alabama’s EAP benefits  </a:t>
            </a:r>
            <a:br>
              <a:rPr lang="en-US" dirty="0"/>
            </a:br>
            <a:endParaRPr lang="en-US" dirty="0"/>
          </a:p>
        </p:txBody>
      </p:sp>
      <p:pic>
        <p:nvPicPr>
          <p:cNvPr id="4" name="Audio 3">
            <a:hlinkClick r:id="" action="ppaction://media"/>
            <a:extLst>
              <a:ext uri="{FF2B5EF4-FFF2-40B4-BE49-F238E27FC236}">
                <a16:creationId xmlns:a16="http://schemas.microsoft.com/office/drawing/2014/main" id="{A7CF986F-F91B-4306-9C97-2760E743D8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93976509"/>
      </p:ext>
    </p:extLst>
  </p:cSld>
  <p:clrMapOvr>
    <a:masterClrMapping/>
  </p:clrMapOvr>
  <mc:AlternateContent xmlns:mc="http://schemas.openxmlformats.org/markup-compatibility/2006" xmlns:p14="http://schemas.microsoft.com/office/powerpoint/2010/main">
    <mc:Choice Requires="p14">
      <p:transition spd="slow" p14:dur="2000" advTm="24692"/>
    </mc:Choice>
    <mc:Fallback xmlns="">
      <p:transition spd="slow" advTm="24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6EB4B-7E1A-4760-B9FC-D03E49B77E18}"/>
              </a:ext>
            </a:extLst>
          </p:cNvPr>
          <p:cNvSpPr>
            <a:spLocks noGrp="1"/>
          </p:cNvSpPr>
          <p:nvPr>
            <p:ph type="title"/>
          </p:nvPr>
        </p:nvSpPr>
        <p:spPr/>
        <p:txBody>
          <a:bodyPr/>
          <a:lstStyle/>
          <a:p>
            <a:r>
              <a:rPr lang="en-US" dirty="0"/>
              <a:t>Why Employees Bully Each Other </a:t>
            </a:r>
          </a:p>
        </p:txBody>
      </p:sp>
      <p:sp>
        <p:nvSpPr>
          <p:cNvPr id="3" name="Content Placeholder 2">
            <a:extLst>
              <a:ext uri="{FF2B5EF4-FFF2-40B4-BE49-F238E27FC236}">
                <a16:creationId xmlns:a16="http://schemas.microsoft.com/office/drawing/2014/main" id="{ADF3DE8A-561C-4BBD-9434-684D8825727B}"/>
              </a:ext>
            </a:extLst>
          </p:cNvPr>
          <p:cNvSpPr>
            <a:spLocks noGrp="1"/>
          </p:cNvSpPr>
          <p:nvPr>
            <p:ph idx="1"/>
          </p:nvPr>
        </p:nvSpPr>
        <p:spPr/>
        <p:txBody>
          <a:bodyPr/>
          <a:lstStyle/>
          <a:p>
            <a:r>
              <a:rPr lang="en-US" dirty="0"/>
              <a:t>A bully’s behavior is usually driven by a need to control </a:t>
            </a:r>
          </a:p>
          <a:p>
            <a:r>
              <a:rPr lang="en-US" dirty="0"/>
              <a:t>These employees want to call the shots and often insist on having things their way</a:t>
            </a:r>
          </a:p>
          <a:p>
            <a:r>
              <a:rPr lang="en-US" dirty="0"/>
              <a:t>Many times, these bullies relate well to others and have a lot of influence with the company. As a result, they use these behaviors to control other people</a:t>
            </a:r>
          </a:p>
        </p:txBody>
      </p:sp>
      <p:pic>
        <p:nvPicPr>
          <p:cNvPr id="4" name="Audio 3">
            <a:hlinkClick r:id="" action="ppaction://media"/>
            <a:extLst>
              <a:ext uri="{FF2B5EF4-FFF2-40B4-BE49-F238E27FC236}">
                <a16:creationId xmlns:a16="http://schemas.microsoft.com/office/drawing/2014/main" id="{5BE2F517-A229-44AF-8483-FD12DA159F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44794067"/>
      </p:ext>
    </p:extLst>
  </p:cSld>
  <p:clrMapOvr>
    <a:masterClrMapping/>
  </p:clrMapOvr>
  <mc:AlternateContent xmlns:mc="http://schemas.openxmlformats.org/markup-compatibility/2006" xmlns:p14="http://schemas.microsoft.com/office/powerpoint/2010/main">
    <mc:Choice Requires="p14">
      <p:transition spd="slow" p14:dur="2000" advTm="43988"/>
    </mc:Choice>
    <mc:Fallback xmlns="">
      <p:transition spd="slow" advTm="43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AA14-F1D5-4259-AF0A-F1A459D6594E}"/>
              </a:ext>
            </a:extLst>
          </p:cNvPr>
          <p:cNvSpPr>
            <a:spLocks noGrp="1"/>
          </p:cNvSpPr>
          <p:nvPr>
            <p:ph type="title"/>
          </p:nvPr>
        </p:nvSpPr>
        <p:spPr/>
        <p:txBody>
          <a:bodyPr/>
          <a:lstStyle/>
          <a:p>
            <a:r>
              <a:rPr lang="en-US" dirty="0"/>
              <a:t>Why Employees Bully Each Other </a:t>
            </a:r>
          </a:p>
        </p:txBody>
      </p:sp>
      <p:sp>
        <p:nvSpPr>
          <p:cNvPr id="3" name="Content Placeholder 2">
            <a:extLst>
              <a:ext uri="{FF2B5EF4-FFF2-40B4-BE49-F238E27FC236}">
                <a16:creationId xmlns:a16="http://schemas.microsoft.com/office/drawing/2014/main" id="{41A2D7D2-0C67-42AF-8013-C6C95B17F2B8}"/>
              </a:ext>
            </a:extLst>
          </p:cNvPr>
          <p:cNvSpPr>
            <a:spLocks noGrp="1"/>
          </p:cNvSpPr>
          <p:nvPr>
            <p:ph idx="1"/>
          </p:nvPr>
        </p:nvSpPr>
        <p:spPr/>
        <p:txBody>
          <a:bodyPr>
            <a:normAutofit/>
          </a:bodyPr>
          <a:lstStyle/>
          <a:p>
            <a:r>
              <a:rPr lang="en-US" dirty="0"/>
              <a:t>Sometimes workplace bullies target their co-workers out of jealousy</a:t>
            </a:r>
          </a:p>
          <a:p>
            <a:pPr lvl="1"/>
            <a:r>
              <a:rPr lang="en-US" dirty="0"/>
              <a:t>When this happens, the bullying plan is an attempt to reduce the target’s recognition by turning other’s against them</a:t>
            </a:r>
          </a:p>
          <a:p>
            <a:r>
              <a:rPr lang="en-US" dirty="0"/>
              <a:t>Other times, workplace bullying occurs because the bully has poor impulse control </a:t>
            </a:r>
          </a:p>
          <a:p>
            <a:pPr lvl="1"/>
            <a:r>
              <a:rPr lang="en-US" dirty="0"/>
              <a:t>When this happens, the bullies are likely to use direct insults and negative comments </a:t>
            </a:r>
          </a:p>
          <a:p>
            <a:pPr marL="0" indent="0">
              <a:buNone/>
            </a:pPr>
            <a:endParaRPr lang="en-US" dirty="0"/>
          </a:p>
          <a:p>
            <a:pPr marL="609585" lvl="1" indent="0">
              <a:buNone/>
            </a:pPr>
            <a:endParaRPr lang="en-US" dirty="0"/>
          </a:p>
        </p:txBody>
      </p:sp>
      <p:pic>
        <p:nvPicPr>
          <p:cNvPr id="8" name="Audio 7">
            <a:hlinkClick r:id="" action="ppaction://media"/>
            <a:extLst>
              <a:ext uri="{FF2B5EF4-FFF2-40B4-BE49-F238E27FC236}">
                <a16:creationId xmlns:a16="http://schemas.microsoft.com/office/drawing/2014/main" id="{E199E7D8-371E-4877-BE8B-58B22CF0F3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22593228"/>
      </p:ext>
    </p:extLst>
  </p:cSld>
  <p:clrMapOvr>
    <a:masterClrMapping/>
  </p:clrMapOvr>
  <mc:AlternateContent xmlns:mc="http://schemas.openxmlformats.org/markup-compatibility/2006" xmlns:p14="http://schemas.microsoft.com/office/powerpoint/2010/main">
    <mc:Choice Requires="p14">
      <p:transition spd="slow" p14:dur="2000" advTm="85539"/>
    </mc:Choice>
    <mc:Fallback xmlns="">
      <p:transition spd="slow" advTm="85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7FDB5-7B4E-4C76-9F8A-724AFF57E8D7}"/>
              </a:ext>
            </a:extLst>
          </p:cNvPr>
          <p:cNvSpPr>
            <a:spLocks noGrp="1"/>
          </p:cNvSpPr>
          <p:nvPr>
            <p:ph type="title"/>
          </p:nvPr>
        </p:nvSpPr>
        <p:spPr/>
        <p:txBody>
          <a:bodyPr/>
          <a:lstStyle/>
          <a:p>
            <a:r>
              <a:rPr lang="en-US" dirty="0"/>
              <a:t>How Bullying Affects Organizations </a:t>
            </a:r>
          </a:p>
        </p:txBody>
      </p:sp>
      <p:sp>
        <p:nvSpPr>
          <p:cNvPr id="3" name="Content Placeholder 2">
            <a:extLst>
              <a:ext uri="{FF2B5EF4-FFF2-40B4-BE49-F238E27FC236}">
                <a16:creationId xmlns:a16="http://schemas.microsoft.com/office/drawing/2014/main" id="{FBF648BC-8A2D-4416-A1BA-8FD4C9971EEC}"/>
              </a:ext>
            </a:extLst>
          </p:cNvPr>
          <p:cNvSpPr>
            <a:spLocks noGrp="1"/>
          </p:cNvSpPr>
          <p:nvPr>
            <p:ph idx="1"/>
          </p:nvPr>
        </p:nvSpPr>
        <p:spPr/>
        <p:txBody>
          <a:bodyPr/>
          <a:lstStyle/>
          <a:p>
            <a:r>
              <a:rPr lang="en-US" dirty="0"/>
              <a:t>Consequences for bullying can be very costly:	</a:t>
            </a:r>
          </a:p>
          <a:p>
            <a:pPr lvl="1"/>
            <a:r>
              <a:rPr lang="en-US" dirty="0"/>
              <a:t>Replacing staff members that leave as a result of bullying</a:t>
            </a:r>
          </a:p>
          <a:p>
            <a:pPr lvl="1"/>
            <a:r>
              <a:rPr lang="en-US" dirty="0"/>
              <a:t>Work not properly or timely completed as staff cope with bullying incidents</a:t>
            </a:r>
          </a:p>
          <a:p>
            <a:pPr lvl="1"/>
            <a:r>
              <a:rPr lang="en-US" dirty="0"/>
              <a:t>Costs associated with investigations of bullying and potential legal action </a:t>
            </a:r>
          </a:p>
        </p:txBody>
      </p:sp>
      <p:pic>
        <p:nvPicPr>
          <p:cNvPr id="7" name="Audio 6">
            <a:hlinkClick r:id="" action="ppaction://media"/>
            <a:extLst>
              <a:ext uri="{FF2B5EF4-FFF2-40B4-BE49-F238E27FC236}">
                <a16:creationId xmlns:a16="http://schemas.microsoft.com/office/drawing/2014/main" id="{7214D46D-5324-4523-B0B7-083A9F94A0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24481403"/>
      </p:ext>
    </p:extLst>
  </p:cSld>
  <p:clrMapOvr>
    <a:masterClrMapping/>
  </p:clrMapOvr>
  <mc:AlternateContent xmlns:mc="http://schemas.openxmlformats.org/markup-compatibility/2006" xmlns:p14="http://schemas.microsoft.com/office/powerpoint/2010/main">
    <mc:Choice Requires="p14">
      <p:transition spd="slow" p14:dur="2000" advTm="42147"/>
    </mc:Choice>
    <mc:Fallback xmlns="">
      <p:transition spd="slow" advTm="42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57F0-F785-4848-A838-860EC345EB4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2CBD936-EDD8-4AC5-8E8F-E95190A1BE16}"/>
              </a:ext>
            </a:extLst>
          </p:cNvPr>
          <p:cNvSpPr>
            <a:spLocks noGrp="1"/>
          </p:cNvSpPr>
          <p:nvPr>
            <p:ph idx="1"/>
          </p:nvPr>
        </p:nvSpPr>
        <p:spPr>
          <a:xfrm>
            <a:off x="1924050" y="3333750"/>
            <a:ext cx="8763000" cy="1379566"/>
          </a:xfrm>
        </p:spPr>
        <p:txBody>
          <a:bodyPr>
            <a:normAutofit/>
          </a:bodyPr>
          <a:lstStyle/>
          <a:p>
            <a:pPr marL="0" indent="0" algn="ctr">
              <a:buNone/>
            </a:pPr>
            <a:r>
              <a:rPr lang="en-US" sz="4000" dirty="0"/>
              <a:t>How to Work With Your Coworkers</a:t>
            </a:r>
          </a:p>
        </p:txBody>
      </p:sp>
      <p:pic>
        <p:nvPicPr>
          <p:cNvPr id="6" name="Audio 5">
            <a:hlinkClick r:id="" action="ppaction://media"/>
            <a:extLst>
              <a:ext uri="{FF2B5EF4-FFF2-40B4-BE49-F238E27FC236}">
                <a16:creationId xmlns:a16="http://schemas.microsoft.com/office/drawing/2014/main" id="{1A7BCA1F-8258-465E-A492-8B125D3299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41812399"/>
      </p:ext>
    </p:extLst>
  </p:cSld>
  <p:clrMapOvr>
    <a:masterClrMapping/>
  </p:clrMapOvr>
  <mc:AlternateContent xmlns:mc="http://schemas.openxmlformats.org/markup-compatibility/2006" xmlns:p14="http://schemas.microsoft.com/office/powerpoint/2010/main">
    <mc:Choice Requires="p14">
      <p:transition spd="slow" p14:dur="2000" advTm="8326"/>
    </mc:Choice>
    <mc:Fallback xmlns="">
      <p:transition spd="slow" advTm="8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96B42-3B2D-4640-9298-2E777B1C3FF9}"/>
              </a:ext>
            </a:extLst>
          </p:cNvPr>
          <p:cNvSpPr>
            <a:spLocks noGrp="1"/>
          </p:cNvSpPr>
          <p:nvPr>
            <p:ph type="title"/>
          </p:nvPr>
        </p:nvSpPr>
        <p:spPr/>
        <p:txBody>
          <a:bodyPr/>
          <a:lstStyle/>
          <a:p>
            <a:r>
              <a:rPr lang="en-US" dirty="0"/>
              <a:t>Professionalism 101 </a:t>
            </a:r>
          </a:p>
        </p:txBody>
      </p:sp>
      <p:sp>
        <p:nvSpPr>
          <p:cNvPr id="3" name="Content Placeholder 2">
            <a:extLst>
              <a:ext uri="{FF2B5EF4-FFF2-40B4-BE49-F238E27FC236}">
                <a16:creationId xmlns:a16="http://schemas.microsoft.com/office/drawing/2014/main" id="{E1562685-A9BC-41AA-BB3D-21CFDC92CDBD}"/>
              </a:ext>
            </a:extLst>
          </p:cNvPr>
          <p:cNvSpPr>
            <a:spLocks noGrp="1"/>
          </p:cNvSpPr>
          <p:nvPr>
            <p:ph idx="1"/>
          </p:nvPr>
        </p:nvSpPr>
        <p:spPr/>
        <p:txBody>
          <a:bodyPr/>
          <a:lstStyle/>
          <a:p>
            <a:r>
              <a:rPr lang="en-US" dirty="0"/>
              <a:t>The Combination of </a:t>
            </a:r>
          </a:p>
          <a:p>
            <a:pPr lvl="1"/>
            <a:r>
              <a:rPr lang="en-US" dirty="0"/>
              <a:t>Image – How people see you  </a:t>
            </a:r>
          </a:p>
          <a:p>
            <a:pPr lvl="1"/>
            <a:r>
              <a:rPr lang="en-US" dirty="0"/>
              <a:t>Communication – How well you communicate</a:t>
            </a:r>
          </a:p>
          <a:p>
            <a:pPr lvl="1"/>
            <a:r>
              <a:rPr lang="en-US" dirty="0"/>
              <a:t>Competence – How well you perform </a:t>
            </a:r>
          </a:p>
          <a:p>
            <a:pPr lvl="1"/>
            <a:r>
              <a:rPr lang="en-US" dirty="0"/>
              <a:t>Demeanor – How you carry yourself </a:t>
            </a:r>
          </a:p>
        </p:txBody>
      </p:sp>
      <p:pic>
        <p:nvPicPr>
          <p:cNvPr id="6" name="Audio 5">
            <a:hlinkClick r:id="" action="ppaction://media"/>
            <a:extLst>
              <a:ext uri="{FF2B5EF4-FFF2-40B4-BE49-F238E27FC236}">
                <a16:creationId xmlns:a16="http://schemas.microsoft.com/office/drawing/2014/main" id="{51E6EA14-C400-41E0-8C65-B34DBC123C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40455799"/>
      </p:ext>
    </p:extLst>
  </p:cSld>
  <p:clrMapOvr>
    <a:masterClrMapping/>
  </p:clrMapOvr>
  <mc:AlternateContent xmlns:mc="http://schemas.openxmlformats.org/markup-compatibility/2006" xmlns:p14="http://schemas.microsoft.com/office/powerpoint/2010/main">
    <mc:Choice Requires="p14">
      <p:transition spd="slow" p14:dur="2000" advTm="47939"/>
    </mc:Choice>
    <mc:Fallback xmlns="">
      <p:transition spd="slow" advTm="47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AB4B5-7BBE-4D16-AFF5-49F34181C81A}"/>
              </a:ext>
            </a:extLst>
          </p:cNvPr>
          <p:cNvSpPr>
            <a:spLocks noGrp="1"/>
          </p:cNvSpPr>
          <p:nvPr>
            <p:ph type="title"/>
          </p:nvPr>
        </p:nvSpPr>
        <p:spPr/>
        <p:txBody>
          <a:bodyPr/>
          <a:lstStyle/>
          <a:p>
            <a:r>
              <a:rPr lang="en-US" dirty="0"/>
              <a:t>Don’t Let Your Ego Get in the Way </a:t>
            </a:r>
          </a:p>
        </p:txBody>
      </p:sp>
      <p:sp>
        <p:nvSpPr>
          <p:cNvPr id="3" name="Content Placeholder 2">
            <a:extLst>
              <a:ext uri="{FF2B5EF4-FFF2-40B4-BE49-F238E27FC236}">
                <a16:creationId xmlns:a16="http://schemas.microsoft.com/office/drawing/2014/main" id="{0F2BF306-75A0-48B0-9912-21D0A438A220}"/>
              </a:ext>
            </a:extLst>
          </p:cNvPr>
          <p:cNvSpPr>
            <a:spLocks noGrp="1"/>
          </p:cNvSpPr>
          <p:nvPr>
            <p:ph idx="1"/>
          </p:nvPr>
        </p:nvSpPr>
        <p:spPr/>
        <p:txBody>
          <a:bodyPr/>
          <a:lstStyle/>
          <a:p>
            <a:r>
              <a:rPr lang="en-US" dirty="0"/>
              <a:t>Professionalism is not: </a:t>
            </a:r>
          </a:p>
          <a:p>
            <a:pPr lvl="1"/>
            <a:r>
              <a:rPr lang="en-US" dirty="0"/>
              <a:t>Letting your ego take over</a:t>
            </a:r>
          </a:p>
          <a:p>
            <a:pPr lvl="1"/>
            <a:r>
              <a:rPr lang="en-US" dirty="0"/>
              <a:t>Blaming others</a:t>
            </a:r>
          </a:p>
          <a:p>
            <a:pPr lvl="1"/>
            <a:r>
              <a:rPr lang="en-US" dirty="0"/>
              <a:t>Bringing drama to situations</a:t>
            </a:r>
          </a:p>
          <a:p>
            <a:pPr lvl="1"/>
            <a:r>
              <a:rPr lang="en-US" dirty="0"/>
              <a:t>Losing your cool during stressful times</a:t>
            </a:r>
          </a:p>
          <a:p>
            <a:pPr lvl="1"/>
            <a:r>
              <a:rPr lang="en-US" dirty="0"/>
              <a:t>Making excuses</a:t>
            </a:r>
          </a:p>
          <a:p>
            <a:pPr lvl="1"/>
            <a:r>
              <a:rPr lang="en-US" dirty="0"/>
              <a:t>Having a bad attitude </a:t>
            </a:r>
          </a:p>
        </p:txBody>
      </p:sp>
      <p:pic>
        <p:nvPicPr>
          <p:cNvPr id="6" name="Audio 5">
            <a:hlinkClick r:id="" action="ppaction://media"/>
            <a:extLst>
              <a:ext uri="{FF2B5EF4-FFF2-40B4-BE49-F238E27FC236}">
                <a16:creationId xmlns:a16="http://schemas.microsoft.com/office/drawing/2014/main" id="{2FC6805F-DC90-40B9-8286-844F058DE1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28924467"/>
      </p:ext>
    </p:extLst>
  </p:cSld>
  <p:clrMapOvr>
    <a:masterClrMapping/>
  </p:clrMapOvr>
  <mc:AlternateContent xmlns:mc="http://schemas.openxmlformats.org/markup-compatibility/2006" xmlns:p14="http://schemas.microsoft.com/office/powerpoint/2010/main">
    <mc:Choice Requires="p14">
      <p:transition spd="slow" p14:dur="2000" advTm="82278"/>
    </mc:Choice>
    <mc:Fallback xmlns="">
      <p:transition spd="slow" advTm="82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698C1-30A8-4319-82D6-30F16BF954EF}"/>
              </a:ext>
            </a:extLst>
          </p:cNvPr>
          <p:cNvSpPr>
            <a:spLocks noGrp="1"/>
          </p:cNvSpPr>
          <p:nvPr>
            <p:ph type="title"/>
          </p:nvPr>
        </p:nvSpPr>
        <p:spPr/>
        <p:txBody>
          <a:bodyPr/>
          <a:lstStyle/>
          <a:p>
            <a:r>
              <a:rPr lang="en-US" dirty="0"/>
              <a:t>When Employees Disagree  </a:t>
            </a:r>
          </a:p>
        </p:txBody>
      </p:sp>
      <p:sp>
        <p:nvSpPr>
          <p:cNvPr id="3" name="Content Placeholder 2">
            <a:extLst>
              <a:ext uri="{FF2B5EF4-FFF2-40B4-BE49-F238E27FC236}">
                <a16:creationId xmlns:a16="http://schemas.microsoft.com/office/drawing/2014/main" id="{794AB909-3970-4823-A933-D13770D5E9EA}"/>
              </a:ext>
            </a:extLst>
          </p:cNvPr>
          <p:cNvSpPr>
            <a:spLocks noGrp="1"/>
          </p:cNvSpPr>
          <p:nvPr>
            <p:ph idx="1"/>
          </p:nvPr>
        </p:nvSpPr>
        <p:spPr/>
        <p:txBody>
          <a:bodyPr/>
          <a:lstStyle/>
          <a:p>
            <a:r>
              <a:rPr lang="en-US" dirty="0"/>
              <a:t>Employees will not get along from time to time because of differences in their personalities, lifestyles, opinions or any number of reasons</a:t>
            </a:r>
          </a:p>
          <a:p>
            <a:r>
              <a:rPr lang="en-US" dirty="0"/>
              <a:t>When there is unresolved disagreement in the workplace, it affects everybody</a:t>
            </a:r>
          </a:p>
          <a:p>
            <a:pPr marL="0" indent="0">
              <a:buNone/>
            </a:pPr>
            <a:endParaRPr lang="en-US" dirty="0"/>
          </a:p>
        </p:txBody>
      </p:sp>
      <p:pic>
        <p:nvPicPr>
          <p:cNvPr id="6" name="Audio 5">
            <a:hlinkClick r:id="" action="ppaction://media"/>
            <a:extLst>
              <a:ext uri="{FF2B5EF4-FFF2-40B4-BE49-F238E27FC236}">
                <a16:creationId xmlns:a16="http://schemas.microsoft.com/office/drawing/2014/main" id="{10214487-2531-43F0-BC68-F58F78B2CB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95348054"/>
      </p:ext>
    </p:extLst>
  </p:cSld>
  <p:clrMapOvr>
    <a:masterClrMapping/>
  </p:clrMapOvr>
  <mc:AlternateContent xmlns:mc="http://schemas.openxmlformats.org/markup-compatibility/2006" xmlns:p14="http://schemas.microsoft.com/office/powerpoint/2010/main">
    <mc:Choice Requires="p14">
      <p:transition spd="slow" p14:dur="2000" advTm="45544"/>
    </mc:Choice>
    <mc:Fallback xmlns="">
      <p:transition spd="slow" advTm="45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2E891-9656-465E-A75D-9052E8739455}"/>
              </a:ext>
            </a:extLst>
          </p:cNvPr>
          <p:cNvSpPr>
            <a:spLocks noGrp="1"/>
          </p:cNvSpPr>
          <p:nvPr>
            <p:ph type="title"/>
          </p:nvPr>
        </p:nvSpPr>
        <p:spPr/>
        <p:txBody>
          <a:bodyPr/>
          <a:lstStyle/>
          <a:p>
            <a:r>
              <a:rPr lang="en-US" dirty="0"/>
              <a:t>When Employees Disagree </a:t>
            </a:r>
          </a:p>
        </p:txBody>
      </p:sp>
      <p:sp>
        <p:nvSpPr>
          <p:cNvPr id="3" name="Content Placeholder 2">
            <a:extLst>
              <a:ext uri="{FF2B5EF4-FFF2-40B4-BE49-F238E27FC236}">
                <a16:creationId xmlns:a16="http://schemas.microsoft.com/office/drawing/2014/main" id="{9DB53BE2-9ABF-4600-BE41-9FA44EB68E7B}"/>
              </a:ext>
            </a:extLst>
          </p:cNvPr>
          <p:cNvSpPr>
            <a:spLocks noGrp="1"/>
          </p:cNvSpPr>
          <p:nvPr>
            <p:ph idx="1"/>
          </p:nvPr>
        </p:nvSpPr>
        <p:spPr/>
        <p:txBody>
          <a:bodyPr/>
          <a:lstStyle/>
          <a:p>
            <a:r>
              <a:rPr lang="en-US" dirty="0"/>
              <a:t>The unpleasant atmosphere not only makes the office environment uncomfortable – it can also negatively impact business productivity</a:t>
            </a:r>
          </a:p>
          <a:p>
            <a:r>
              <a:rPr lang="en-US" dirty="0"/>
              <a:t>When handled correctly, employee disagreements can lead to healthy competition and better ways of getting things done</a:t>
            </a:r>
          </a:p>
        </p:txBody>
      </p:sp>
      <p:pic>
        <p:nvPicPr>
          <p:cNvPr id="6" name="Audio 5">
            <a:hlinkClick r:id="" action="ppaction://media"/>
            <a:extLst>
              <a:ext uri="{FF2B5EF4-FFF2-40B4-BE49-F238E27FC236}">
                <a16:creationId xmlns:a16="http://schemas.microsoft.com/office/drawing/2014/main" id="{E7BE5BF0-354E-4AB6-ABE9-A1E99E5BF0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21233823"/>
      </p:ext>
    </p:extLst>
  </p:cSld>
  <p:clrMapOvr>
    <a:masterClrMapping/>
  </p:clrMapOvr>
  <mc:AlternateContent xmlns:mc="http://schemas.openxmlformats.org/markup-compatibility/2006" xmlns:p14="http://schemas.microsoft.com/office/powerpoint/2010/main">
    <mc:Choice Requires="p14">
      <p:transition spd="slow" p14:dur="2000" advTm="81906"/>
    </mc:Choice>
    <mc:Fallback xmlns="">
      <p:transition spd="slow" advTm="81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DE96B-2642-40F2-8948-4BEDA01B198D}"/>
              </a:ext>
            </a:extLst>
          </p:cNvPr>
          <p:cNvSpPr>
            <a:spLocks noGrp="1"/>
          </p:cNvSpPr>
          <p:nvPr>
            <p:ph type="title"/>
          </p:nvPr>
        </p:nvSpPr>
        <p:spPr>
          <a:xfrm>
            <a:off x="3535680" y="-1"/>
            <a:ext cx="8650905" cy="1308101"/>
          </a:xfrm>
        </p:spPr>
        <p:txBody>
          <a:bodyPr>
            <a:normAutofit fontScale="90000"/>
          </a:bodyPr>
          <a:lstStyle/>
          <a:p>
            <a:r>
              <a:rPr lang="en-US" dirty="0"/>
              <a:t> Employee’s Role in Creating a Respectful Workplace</a:t>
            </a:r>
          </a:p>
        </p:txBody>
      </p:sp>
      <p:sp>
        <p:nvSpPr>
          <p:cNvPr id="3" name="Content Placeholder 2">
            <a:extLst>
              <a:ext uri="{FF2B5EF4-FFF2-40B4-BE49-F238E27FC236}">
                <a16:creationId xmlns:a16="http://schemas.microsoft.com/office/drawing/2014/main" id="{06229F15-DF20-4542-A1CF-7AD28198694B}"/>
              </a:ext>
            </a:extLst>
          </p:cNvPr>
          <p:cNvSpPr>
            <a:spLocks noGrp="1"/>
          </p:cNvSpPr>
          <p:nvPr>
            <p:ph idx="1"/>
          </p:nvPr>
        </p:nvSpPr>
        <p:spPr>
          <a:xfrm>
            <a:off x="3181350" y="1582709"/>
            <a:ext cx="8763000" cy="4941915"/>
          </a:xfrm>
        </p:spPr>
        <p:txBody>
          <a:bodyPr/>
          <a:lstStyle/>
          <a:p>
            <a:r>
              <a:rPr lang="en-US" dirty="0"/>
              <a:t>All employees are encouraged to address disrespectful behavior when it happens, tell the person to stop it</a:t>
            </a:r>
          </a:p>
          <a:p>
            <a:r>
              <a:rPr lang="en-US" dirty="0"/>
              <a:t>Refuse to participate in disrespectful behavior</a:t>
            </a:r>
          </a:p>
          <a:p>
            <a:r>
              <a:rPr lang="en-US" dirty="0"/>
              <a:t>Support colleagues who are the target of that behavior</a:t>
            </a:r>
          </a:p>
          <a:p>
            <a:r>
              <a:rPr lang="en-US" dirty="0"/>
              <a:t>Be aware of your role in allowing disrespectful behavior</a:t>
            </a:r>
          </a:p>
          <a:p>
            <a:r>
              <a:rPr lang="en-US" dirty="0"/>
              <a:t>Report to supervisor, when necessary </a:t>
            </a:r>
          </a:p>
        </p:txBody>
      </p:sp>
      <p:pic>
        <p:nvPicPr>
          <p:cNvPr id="5" name="Audio 4">
            <a:hlinkClick r:id="" action="ppaction://media"/>
            <a:extLst>
              <a:ext uri="{FF2B5EF4-FFF2-40B4-BE49-F238E27FC236}">
                <a16:creationId xmlns:a16="http://schemas.microsoft.com/office/drawing/2014/main" id="{00AB1120-3C79-40BF-949E-69222420E5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77240615"/>
      </p:ext>
    </p:extLst>
  </p:cSld>
  <p:clrMapOvr>
    <a:masterClrMapping/>
  </p:clrMapOvr>
  <mc:AlternateContent xmlns:mc="http://schemas.openxmlformats.org/markup-compatibility/2006" xmlns:p14="http://schemas.microsoft.com/office/powerpoint/2010/main">
    <mc:Choice Requires="p14">
      <p:transition spd="slow" p14:dur="2000" advTm="77372"/>
    </mc:Choice>
    <mc:Fallback xmlns="">
      <p:transition spd="slow" advTm="77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BCCB3-78DA-4D7B-9653-96AE30C62677}"/>
              </a:ext>
            </a:extLst>
          </p:cNvPr>
          <p:cNvSpPr>
            <a:spLocks noGrp="1"/>
          </p:cNvSpPr>
          <p:nvPr>
            <p:ph type="title"/>
          </p:nvPr>
        </p:nvSpPr>
        <p:spPr/>
        <p:txBody>
          <a:bodyPr>
            <a:normAutofit fontScale="90000"/>
          </a:bodyPr>
          <a:lstStyle/>
          <a:p>
            <a:r>
              <a:rPr lang="en-US" dirty="0"/>
              <a:t>Leader’s Role in Creating a </a:t>
            </a:r>
            <a:br>
              <a:rPr lang="en-US" dirty="0"/>
            </a:br>
            <a:r>
              <a:rPr lang="en-US" dirty="0"/>
              <a:t>Respectful Workplace </a:t>
            </a:r>
          </a:p>
        </p:txBody>
      </p:sp>
      <p:sp>
        <p:nvSpPr>
          <p:cNvPr id="3" name="Content Placeholder 2">
            <a:extLst>
              <a:ext uri="{FF2B5EF4-FFF2-40B4-BE49-F238E27FC236}">
                <a16:creationId xmlns:a16="http://schemas.microsoft.com/office/drawing/2014/main" id="{B26DFD9B-5BB4-4E8A-9A89-FB55FF3E241C}"/>
              </a:ext>
            </a:extLst>
          </p:cNvPr>
          <p:cNvSpPr>
            <a:spLocks noGrp="1"/>
          </p:cNvSpPr>
          <p:nvPr>
            <p:ph idx="1"/>
          </p:nvPr>
        </p:nvSpPr>
        <p:spPr/>
        <p:txBody>
          <a:bodyPr/>
          <a:lstStyle/>
          <a:p>
            <a:r>
              <a:rPr lang="en-US" dirty="0"/>
              <a:t>If you observe someone being treated in a humiliating, degrading or disrespectful manner, address the issue</a:t>
            </a:r>
          </a:p>
          <a:p>
            <a:r>
              <a:rPr lang="en-US" dirty="0"/>
              <a:t>Discipline where appropriate</a:t>
            </a:r>
          </a:p>
          <a:p>
            <a:r>
              <a:rPr lang="en-US" dirty="0"/>
              <a:t>Provide consistent discipline to employees</a:t>
            </a:r>
          </a:p>
        </p:txBody>
      </p:sp>
      <p:pic>
        <p:nvPicPr>
          <p:cNvPr id="4" name="Audio 3">
            <a:hlinkClick r:id="" action="ppaction://media"/>
            <a:extLst>
              <a:ext uri="{FF2B5EF4-FFF2-40B4-BE49-F238E27FC236}">
                <a16:creationId xmlns:a16="http://schemas.microsoft.com/office/drawing/2014/main" id="{9957CC06-301C-45B1-8181-E08C0B6EE2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39781795"/>
      </p:ext>
    </p:extLst>
  </p:cSld>
  <p:clrMapOvr>
    <a:masterClrMapping/>
  </p:clrMapOvr>
  <mc:AlternateContent xmlns:mc="http://schemas.openxmlformats.org/markup-compatibility/2006" xmlns:p14="http://schemas.microsoft.com/office/powerpoint/2010/main">
    <mc:Choice Requires="p14">
      <p:transition spd="slow" p14:dur="2000" advTm="58126"/>
    </mc:Choice>
    <mc:Fallback xmlns="">
      <p:transition spd="slow" advTm="58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EA017-7B8E-4FD4-B2A1-78D3A5C1C6CB}"/>
              </a:ext>
            </a:extLst>
          </p:cNvPr>
          <p:cNvSpPr>
            <a:spLocks noGrp="1"/>
          </p:cNvSpPr>
          <p:nvPr>
            <p:ph type="title"/>
          </p:nvPr>
        </p:nvSpPr>
        <p:spPr/>
        <p:txBody>
          <a:bodyPr/>
          <a:lstStyle/>
          <a:p>
            <a:r>
              <a:rPr lang="en-US" dirty="0"/>
              <a:t>What Do We All Need at Work?</a:t>
            </a:r>
          </a:p>
        </p:txBody>
      </p:sp>
      <p:sp>
        <p:nvSpPr>
          <p:cNvPr id="3" name="Content Placeholder 2">
            <a:extLst>
              <a:ext uri="{FF2B5EF4-FFF2-40B4-BE49-F238E27FC236}">
                <a16:creationId xmlns:a16="http://schemas.microsoft.com/office/drawing/2014/main" id="{728C8A57-C735-40E0-821D-171FB03C14A6}"/>
              </a:ext>
            </a:extLst>
          </p:cNvPr>
          <p:cNvSpPr>
            <a:spLocks noGrp="1"/>
          </p:cNvSpPr>
          <p:nvPr>
            <p:ph idx="1"/>
          </p:nvPr>
        </p:nvSpPr>
        <p:spPr/>
        <p:txBody>
          <a:bodyPr/>
          <a:lstStyle/>
          <a:p>
            <a:r>
              <a:rPr lang="en-US" dirty="0"/>
              <a:t>Need to be seen</a:t>
            </a:r>
          </a:p>
          <a:p>
            <a:r>
              <a:rPr lang="en-US" dirty="0"/>
              <a:t>Need to be heard</a:t>
            </a:r>
          </a:p>
          <a:p>
            <a:r>
              <a:rPr lang="en-US" dirty="0"/>
              <a:t>Need to be respected and treated kindly </a:t>
            </a:r>
          </a:p>
          <a:p>
            <a:r>
              <a:rPr lang="en-US" dirty="0"/>
              <a:t>Need to be safe</a:t>
            </a:r>
          </a:p>
          <a:p>
            <a:r>
              <a:rPr lang="en-US" dirty="0"/>
              <a:t>Need to belong</a:t>
            </a:r>
          </a:p>
        </p:txBody>
      </p:sp>
      <p:pic>
        <p:nvPicPr>
          <p:cNvPr id="4" name="Audio 3">
            <a:hlinkClick r:id="" action="ppaction://media"/>
            <a:extLst>
              <a:ext uri="{FF2B5EF4-FFF2-40B4-BE49-F238E27FC236}">
                <a16:creationId xmlns:a16="http://schemas.microsoft.com/office/drawing/2014/main" id="{AE03A4F0-0A19-452D-A8EC-93CA8CAEAB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78379083"/>
      </p:ext>
    </p:extLst>
  </p:cSld>
  <p:clrMapOvr>
    <a:masterClrMapping/>
  </p:clrMapOvr>
  <mc:AlternateContent xmlns:mc="http://schemas.openxmlformats.org/markup-compatibility/2006" xmlns:p14="http://schemas.microsoft.com/office/powerpoint/2010/main">
    <mc:Choice Requires="p14">
      <p:transition spd="slow" p14:dur="2000" advTm="23810"/>
    </mc:Choice>
    <mc:Fallback xmlns="">
      <p:transition spd="slow" advTm="2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6F00B-F06B-488D-BE40-81DD7227A6B5}"/>
              </a:ext>
            </a:extLst>
          </p:cNvPr>
          <p:cNvSpPr>
            <a:spLocks noGrp="1"/>
          </p:cNvSpPr>
          <p:nvPr>
            <p:ph type="title"/>
          </p:nvPr>
        </p:nvSpPr>
        <p:spPr/>
        <p:txBody>
          <a:bodyPr/>
          <a:lstStyle/>
          <a:p>
            <a:r>
              <a:rPr lang="en-US" dirty="0"/>
              <a:t>It All Works Together </a:t>
            </a:r>
          </a:p>
        </p:txBody>
      </p:sp>
      <p:sp>
        <p:nvSpPr>
          <p:cNvPr id="3" name="Content Placeholder 2">
            <a:extLst>
              <a:ext uri="{FF2B5EF4-FFF2-40B4-BE49-F238E27FC236}">
                <a16:creationId xmlns:a16="http://schemas.microsoft.com/office/drawing/2014/main" id="{AB90C478-8672-4801-B2D8-F1F0EA27B6F0}"/>
              </a:ext>
            </a:extLst>
          </p:cNvPr>
          <p:cNvSpPr>
            <a:spLocks noGrp="1"/>
          </p:cNvSpPr>
          <p:nvPr>
            <p:ph idx="1"/>
          </p:nvPr>
        </p:nvSpPr>
        <p:spPr/>
        <p:txBody>
          <a:bodyPr/>
          <a:lstStyle/>
          <a:p>
            <a:r>
              <a:rPr lang="en-US" dirty="0"/>
              <a:t>Take time to listen </a:t>
            </a:r>
          </a:p>
          <a:p>
            <a:r>
              <a:rPr lang="en-US" dirty="0"/>
              <a:t>Communication skills matter </a:t>
            </a:r>
          </a:p>
          <a:p>
            <a:r>
              <a:rPr lang="en-US" dirty="0"/>
              <a:t>Everyone is watching you; nonverbal communication matters</a:t>
            </a:r>
          </a:p>
          <a:p>
            <a:r>
              <a:rPr lang="en-US" dirty="0"/>
              <a:t>A respectful workplace includes all members of the team feeling valued </a:t>
            </a:r>
          </a:p>
          <a:p>
            <a:r>
              <a:rPr lang="en-US" dirty="0"/>
              <a:t>Everyone has a part in creating a respectful workplace</a:t>
            </a:r>
          </a:p>
        </p:txBody>
      </p:sp>
      <p:pic>
        <p:nvPicPr>
          <p:cNvPr id="4" name="Audio 3">
            <a:hlinkClick r:id="" action="ppaction://media"/>
            <a:extLst>
              <a:ext uri="{FF2B5EF4-FFF2-40B4-BE49-F238E27FC236}">
                <a16:creationId xmlns:a16="http://schemas.microsoft.com/office/drawing/2014/main" id="{6DF2A2DE-F698-4832-822D-59F96BBDBB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75593341"/>
      </p:ext>
    </p:extLst>
  </p:cSld>
  <p:clrMapOvr>
    <a:masterClrMapping/>
  </p:clrMapOvr>
  <mc:AlternateContent xmlns:mc="http://schemas.openxmlformats.org/markup-compatibility/2006" xmlns:p14="http://schemas.microsoft.com/office/powerpoint/2010/main">
    <mc:Choice Requires="p14">
      <p:transition spd="slow" p14:dur="2000" advTm="108400"/>
    </mc:Choice>
    <mc:Fallback xmlns="">
      <p:transition spd="slow" advTm="10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7699B-6B40-4AA1-BEA0-3F6536231E1D}"/>
              </a:ext>
            </a:extLst>
          </p:cNvPr>
          <p:cNvSpPr>
            <a:spLocks noGrp="1"/>
          </p:cNvSpPr>
          <p:nvPr>
            <p:ph type="title"/>
          </p:nvPr>
        </p:nvSpPr>
        <p:spPr/>
        <p:txBody>
          <a:bodyPr/>
          <a:lstStyle/>
          <a:p>
            <a:r>
              <a:rPr lang="en-US" dirty="0"/>
              <a:t>Review of Your BHS Benefits</a:t>
            </a:r>
          </a:p>
        </p:txBody>
      </p:sp>
      <p:sp>
        <p:nvSpPr>
          <p:cNvPr id="3" name="Text Placeholder 2">
            <a:extLst>
              <a:ext uri="{FF2B5EF4-FFF2-40B4-BE49-F238E27FC236}">
                <a16:creationId xmlns:a16="http://schemas.microsoft.com/office/drawing/2014/main" id="{3E136173-D0AF-4625-BBE0-19DD6EE9DB8E}"/>
              </a:ext>
            </a:extLst>
          </p:cNvPr>
          <p:cNvSpPr>
            <a:spLocks noGrp="1"/>
          </p:cNvSpPr>
          <p:nvPr>
            <p:ph type="body" idx="1"/>
          </p:nvPr>
        </p:nvSpPr>
        <p:spPr/>
        <p:txBody>
          <a:bodyPr/>
          <a:lstStyle/>
          <a:p>
            <a:r>
              <a:rPr lang="en-US" dirty="0"/>
              <a:t>State of Alabama</a:t>
            </a:r>
          </a:p>
        </p:txBody>
      </p:sp>
      <p:pic>
        <p:nvPicPr>
          <p:cNvPr id="5" name="Audio 4">
            <a:hlinkClick r:id="" action="ppaction://media"/>
            <a:extLst>
              <a:ext uri="{FF2B5EF4-FFF2-40B4-BE49-F238E27FC236}">
                <a16:creationId xmlns:a16="http://schemas.microsoft.com/office/drawing/2014/main" id="{2E33C990-1EB4-4443-87C2-EBE0D69230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35380377"/>
      </p:ext>
    </p:extLst>
  </p:cSld>
  <p:clrMapOvr>
    <a:masterClrMapping/>
  </p:clrMapOvr>
  <mc:AlternateContent xmlns:mc="http://schemas.openxmlformats.org/markup-compatibility/2006" xmlns:p14="http://schemas.microsoft.com/office/powerpoint/2010/main">
    <mc:Choice Requires="p14">
      <p:transition spd="slow" p14:dur="2000" advTm="1217"/>
    </mc:Choice>
    <mc:Fallback xmlns="">
      <p:transition spd="slow" advTm="1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DB970A-25C4-4367-AC9C-B8F284CEF2B6}"/>
              </a:ext>
            </a:extLst>
          </p:cNvPr>
          <p:cNvSpPr>
            <a:spLocks noGrp="1"/>
          </p:cNvSpPr>
          <p:nvPr>
            <p:ph type="title"/>
          </p:nvPr>
        </p:nvSpPr>
        <p:spPr/>
        <p:txBody>
          <a:bodyPr/>
          <a:lstStyle/>
          <a:p>
            <a:r>
              <a:rPr lang="en-US" dirty="0"/>
              <a:t>About BHS: At a Glance</a:t>
            </a:r>
          </a:p>
        </p:txBody>
      </p:sp>
      <p:grpSp>
        <p:nvGrpSpPr>
          <p:cNvPr id="8" name="Group 7">
            <a:extLst>
              <a:ext uri="{FF2B5EF4-FFF2-40B4-BE49-F238E27FC236}">
                <a16:creationId xmlns:a16="http://schemas.microsoft.com/office/drawing/2014/main" id="{384090F4-E698-4B50-95D7-DE238C93DFD8}"/>
              </a:ext>
            </a:extLst>
          </p:cNvPr>
          <p:cNvGrpSpPr/>
          <p:nvPr/>
        </p:nvGrpSpPr>
        <p:grpSpPr>
          <a:xfrm>
            <a:off x="914400" y="2438400"/>
            <a:ext cx="5029200" cy="3908761"/>
            <a:chOff x="1371600" y="2285999"/>
            <a:chExt cx="4724400" cy="2043118"/>
          </a:xfrm>
        </p:grpSpPr>
        <p:sp>
          <p:nvSpPr>
            <p:cNvPr id="6" name="TextBox 5">
              <a:extLst>
                <a:ext uri="{FF2B5EF4-FFF2-40B4-BE49-F238E27FC236}">
                  <a16:creationId xmlns:a16="http://schemas.microsoft.com/office/drawing/2014/main" id="{9EFC5AD7-7B8B-46C4-B5FF-F8B75C6B2B04}"/>
                </a:ext>
              </a:extLst>
            </p:cNvPr>
            <p:cNvSpPr txBox="1"/>
            <p:nvPr/>
          </p:nvSpPr>
          <p:spPr>
            <a:xfrm>
              <a:off x="2044469" y="2285999"/>
              <a:ext cx="3579091" cy="2043118"/>
            </a:xfrm>
            <a:prstGeom prst="rect">
              <a:avLst/>
            </a:prstGeom>
            <a:noFill/>
          </p:spPr>
          <p:txBody>
            <a:bodyPr wrap="square" rtlCol="0">
              <a:spAutoFit/>
            </a:bodyPr>
            <a:lstStyle/>
            <a:p>
              <a:r>
                <a:rPr lang="en-US" sz="3200" b="1" dirty="0"/>
                <a:t>Our mission </a:t>
              </a:r>
            </a:p>
            <a:p>
              <a:r>
                <a:rPr lang="en-US" sz="2400" dirty="0">
                  <a:solidFill>
                    <a:srgbClr val="0070C0"/>
                  </a:solidFill>
                </a:rPr>
                <a:t>To provide comprehensive behavioral health services to employers and their beneficiaries which are high quality, cost effective, uniformly accessible, and managed within a least restrictive treatment approach.</a:t>
              </a:r>
            </a:p>
          </p:txBody>
        </p:sp>
        <p:sp>
          <p:nvSpPr>
            <p:cNvPr id="7" name="Double Brace 6">
              <a:extLst>
                <a:ext uri="{FF2B5EF4-FFF2-40B4-BE49-F238E27FC236}">
                  <a16:creationId xmlns:a16="http://schemas.microsoft.com/office/drawing/2014/main" id="{2C35B9FD-3452-47C5-B5A0-BA391994A045}"/>
                </a:ext>
              </a:extLst>
            </p:cNvPr>
            <p:cNvSpPr/>
            <p:nvPr/>
          </p:nvSpPr>
          <p:spPr>
            <a:xfrm>
              <a:off x="1371600" y="2285999"/>
              <a:ext cx="4724400" cy="2031325"/>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Rectangle 8">
            <a:extLst>
              <a:ext uri="{FF2B5EF4-FFF2-40B4-BE49-F238E27FC236}">
                <a16:creationId xmlns:a16="http://schemas.microsoft.com/office/drawing/2014/main" id="{6BC47A30-F8AC-4E01-B25B-F12459A9EFEA}"/>
              </a:ext>
            </a:extLst>
          </p:cNvPr>
          <p:cNvSpPr/>
          <p:nvPr/>
        </p:nvSpPr>
        <p:spPr>
          <a:xfrm>
            <a:off x="6248402" y="1676400"/>
            <a:ext cx="5584371" cy="4670761"/>
          </a:xfrm>
          <a:prstGeom prst="rect">
            <a:avLst/>
          </a:prstGeom>
        </p:spPr>
        <p:txBody>
          <a:bodyPr wrap="square" numCol="1" spcCol="182880">
            <a:noAutofit/>
          </a:bodyPr>
          <a:lstStyle/>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30+ Years in Business</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750,000+ Covered Lives Nationally</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87% Client Retention</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Employee-Owned </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Birmingham, AL Headquarters;</a:t>
            </a:r>
            <a:br>
              <a:rPr lang="en-US" sz="2400" dirty="0">
                <a:latin typeface="Arial" pitchFamily="34" charset="0"/>
              </a:rPr>
            </a:br>
            <a:r>
              <a:rPr lang="en-US" sz="2400" dirty="0">
                <a:latin typeface="Arial" pitchFamily="34" charset="0"/>
              </a:rPr>
              <a:t>Midwest Regional Office (Chicago) </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96% Patient Satisfaction Rate</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“Open” Preferred Provider </a:t>
            </a:r>
            <a:br>
              <a:rPr lang="en-US" sz="2400" dirty="0">
                <a:latin typeface="Arial" pitchFamily="34" charset="0"/>
              </a:rPr>
            </a:br>
            <a:r>
              <a:rPr lang="en-US" sz="2400" dirty="0">
                <a:latin typeface="Arial" pitchFamily="34" charset="0"/>
              </a:rPr>
              <a:t>Network of 25,000+ Providers</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3% Staff Turnover Rate</a:t>
            </a:r>
          </a:p>
        </p:txBody>
      </p:sp>
      <p:pic>
        <p:nvPicPr>
          <p:cNvPr id="2" name="Audio 1">
            <a:hlinkClick r:id="" action="ppaction://media"/>
            <a:extLst>
              <a:ext uri="{FF2B5EF4-FFF2-40B4-BE49-F238E27FC236}">
                <a16:creationId xmlns:a16="http://schemas.microsoft.com/office/drawing/2014/main" id="{6C183D0B-0B20-4958-8BC2-05E34155CB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99576101"/>
      </p:ext>
    </p:extLst>
  </p:cSld>
  <p:clrMapOvr>
    <a:masterClrMapping/>
  </p:clrMapOvr>
  <mc:AlternateContent xmlns:mc="http://schemas.openxmlformats.org/markup-compatibility/2006" xmlns:p14="http://schemas.microsoft.com/office/powerpoint/2010/main">
    <mc:Choice Requires="p14">
      <p:transition spd="slow" p14:dur="2000" advTm="11480"/>
    </mc:Choice>
    <mc:Fallback xmlns="">
      <p:transition spd="slow" advTm="1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3D7D80E-F66B-45D5-8CB0-C4EADE25D4CC}"/>
              </a:ext>
            </a:extLst>
          </p:cNvPr>
          <p:cNvSpPr/>
          <p:nvPr/>
        </p:nvSpPr>
        <p:spPr>
          <a:xfrm>
            <a:off x="1828800" y="2212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761079A-851B-44B7-95C5-A7F57F7EB8CB}"/>
              </a:ext>
            </a:extLst>
          </p:cNvPr>
          <p:cNvSpPr txBox="1"/>
          <p:nvPr/>
        </p:nvSpPr>
        <p:spPr>
          <a:xfrm>
            <a:off x="3427044" y="2289110"/>
            <a:ext cx="3049956" cy="1631216"/>
          </a:xfrm>
          <a:prstGeom prst="rect">
            <a:avLst/>
          </a:prstGeom>
          <a:noFill/>
        </p:spPr>
        <p:txBody>
          <a:bodyPr wrap="square" rtlCol="0">
            <a:spAutoFit/>
          </a:bodyPr>
          <a:lstStyle/>
          <a:p>
            <a:r>
              <a:rPr lang="en-US" sz="2800" b="1" dirty="0"/>
              <a:t>Behavioral</a:t>
            </a:r>
          </a:p>
          <a:p>
            <a:r>
              <a:rPr lang="en-US" b="1" dirty="0"/>
              <a:t>Speak with Counselors</a:t>
            </a:r>
          </a:p>
          <a:p>
            <a:r>
              <a:rPr lang="en-US" dirty="0"/>
              <a:t>Referrals for mental/ behavioral health &amp; substance abuse issues</a:t>
            </a:r>
          </a:p>
        </p:txBody>
      </p:sp>
      <p:sp>
        <p:nvSpPr>
          <p:cNvPr id="22" name="Rectangle 21">
            <a:extLst>
              <a:ext uri="{FF2B5EF4-FFF2-40B4-BE49-F238E27FC236}">
                <a16:creationId xmlns:a16="http://schemas.microsoft.com/office/drawing/2014/main" id="{1C1782D9-95B3-45EE-B969-0B0C38A96DA7}"/>
              </a:ext>
            </a:extLst>
          </p:cNvPr>
          <p:cNvSpPr/>
          <p:nvPr/>
        </p:nvSpPr>
        <p:spPr>
          <a:xfrm>
            <a:off x="7114903" y="2208556"/>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CBD7B0F-1A1D-4B05-BB88-46DD06AFEC14}"/>
              </a:ext>
            </a:extLst>
          </p:cNvPr>
          <p:cNvSpPr txBox="1"/>
          <p:nvPr/>
        </p:nvSpPr>
        <p:spPr>
          <a:xfrm>
            <a:off x="8684844" y="2286000"/>
            <a:ext cx="3049956" cy="1631216"/>
          </a:xfrm>
          <a:prstGeom prst="rect">
            <a:avLst/>
          </a:prstGeom>
          <a:noFill/>
        </p:spPr>
        <p:txBody>
          <a:bodyPr wrap="square" rtlCol="0">
            <a:spAutoFit/>
          </a:bodyPr>
          <a:lstStyle/>
          <a:p>
            <a:r>
              <a:rPr lang="en-US" sz="2800" b="1" dirty="0"/>
              <a:t>Financial</a:t>
            </a:r>
          </a:p>
          <a:p>
            <a:r>
              <a:rPr lang="en-US" b="1" dirty="0"/>
              <a:t>Speak with Advisors</a:t>
            </a:r>
          </a:p>
          <a:p>
            <a:r>
              <a:rPr lang="en-US" dirty="0"/>
              <a:t>Assistance with budgeting, estate planning, college, debt restructuring, etc.</a:t>
            </a:r>
          </a:p>
        </p:txBody>
      </p:sp>
      <p:sp>
        <p:nvSpPr>
          <p:cNvPr id="26" name="Rectangle 25">
            <a:extLst>
              <a:ext uri="{FF2B5EF4-FFF2-40B4-BE49-F238E27FC236}">
                <a16:creationId xmlns:a16="http://schemas.microsoft.com/office/drawing/2014/main" id="{FAFBA543-6C9C-4C5C-A11B-BD113F513A0D}"/>
              </a:ext>
            </a:extLst>
          </p:cNvPr>
          <p:cNvSpPr/>
          <p:nvPr/>
        </p:nvSpPr>
        <p:spPr>
          <a:xfrm>
            <a:off x="7086600" y="4503662"/>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7F30EE4-3FDD-4D4F-8F35-5E9D89CB48EB}"/>
              </a:ext>
            </a:extLst>
          </p:cNvPr>
          <p:cNvSpPr txBox="1"/>
          <p:nvPr/>
        </p:nvSpPr>
        <p:spPr>
          <a:xfrm>
            <a:off x="8684844" y="4579862"/>
            <a:ext cx="3126156" cy="1631216"/>
          </a:xfrm>
          <a:prstGeom prst="rect">
            <a:avLst/>
          </a:prstGeom>
          <a:noFill/>
        </p:spPr>
        <p:txBody>
          <a:bodyPr wrap="square" rtlCol="0">
            <a:spAutoFit/>
          </a:bodyPr>
          <a:lstStyle/>
          <a:p>
            <a:r>
              <a:rPr lang="en-US" sz="2800" b="1" dirty="0"/>
              <a:t>Well-Being</a:t>
            </a:r>
          </a:p>
          <a:p>
            <a:r>
              <a:rPr lang="en-US" b="1" dirty="0"/>
              <a:t>Speak with Work/Life Specialists</a:t>
            </a:r>
          </a:p>
          <a:p>
            <a:r>
              <a:rPr lang="en-US" dirty="0"/>
              <a:t>Help with stress, emotional health work/life balance, etc.</a:t>
            </a:r>
          </a:p>
        </p:txBody>
      </p:sp>
      <p:sp>
        <p:nvSpPr>
          <p:cNvPr id="24" name="Rectangle 23">
            <a:extLst>
              <a:ext uri="{FF2B5EF4-FFF2-40B4-BE49-F238E27FC236}">
                <a16:creationId xmlns:a16="http://schemas.microsoft.com/office/drawing/2014/main" id="{47259C61-8FDC-4965-AAB7-B97E79F3F565}"/>
              </a:ext>
            </a:extLst>
          </p:cNvPr>
          <p:cNvSpPr/>
          <p:nvPr/>
        </p:nvSpPr>
        <p:spPr>
          <a:xfrm>
            <a:off x="1828800" y="4498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8589FAE-C692-496D-9F90-8177198391C2}"/>
              </a:ext>
            </a:extLst>
          </p:cNvPr>
          <p:cNvSpPr txBox="1"/>
          <p:nvPr/>
        </p:nvSpPr>
        <p:spPr>
          <a:xfrm>
            <a:off x="3427044" y="4575110"/>
            <a:ext cx="3049956" cy="1631216"/>
          </a:xfrm>
          <a:prstGeom prst="rect">
            <a:avLst/>
          </a:prstGeom>
          <a:noFill/>
        </p:spPr>
        <p:txBody>
          <a:bodyPr wrap="square" rtlCol="0">
            <a:spAutoFit/>
          </a:bodyPr>
          <a:lstStyle/>
          <a:p>
            <a:r>
              <a:rPr lang="en-US" sz="2800" b="1" dirty="0"/>
              <a:t>Eldercare</a:t>
            </a:r>
          </a:p>
          <a:p>
            <a:r>
              <a:rPr lang="en-US" b="1" dirty="0"/>
              <a:t>Speak with Professionals</a:t>
            </a:r>
          </a:p>
          <a:p>
            <a:r>
              <a:rPr lang="en-US" dirty="0"/>
              <a:t>Help with nursing home &amp; assisted living placement, caregiver issues, etc.</a:t>
            </a:r>
          </a:p>
        </p:txBody>
      </p:sp>
      <p:sp>
        <p:nvSpPr>
          <p:cNvPr id="2" name="Rectangle 1">
            <a:extLst>
              <a:ext uri="{FF2B5EF4-FFF2-40B4-BE49-F238E27FC236}">
                <a16:creationId xmlns:a16="http://schemas.microsoft.com/office/drawing/2014/main" id="{4B8CAB71-CFFE-4EFB-B74E-E8BB395B2B06}"/>
              </a:ext>
            </a:extLst>
          </p:cNvPr>
          <p:cNvSpPr/>
          <p:nvPr/>
        </p:nvSpPr>
        <p:spPr>
          <a:xfrm>
            <a:off x="2819400" y="1335800"/>
            <a:ext cx="9067800" cy="769441"/>
          </a:xfrm>
          <a:prstGeom prst="rect">
            <a:avLst/>
          </a:prstGeom>
        </p:spPr>
        <p:txBody>
          <a:bodyPr wrap="square">
            <a:spAutoFit/>
          </a:bodyPr>
          <a:lstStyle/>
          <a:p>
            <a:pPr algn="ctr"/>
            <a:r>
              <a:rPr lang="en-US" sz="2200" dirty="0">
                <a:latin typeface="Helvetica" panose="020B0604020202020204" pitchFamily="34" charset="0"/>
                <a:cs typeface="Helvetica" panose="020B0604020202020204" pitchFamily="34" charset="0"/>
              </a:rPr>
              <a:t>All employees and dependents may receive up to </a:t>
            </a:r>
            <a:br>
              <a:rPr lang="en-US" sz="2200" dirty="0">
                <a:latin typeface="Helvetica" panose="020B0604020202020204" pitchFamily="34" charset="0"/>
                <a:cs typeface="Helvetica" panose="020B0604020202020204" pitchFamily="34" charset="0"/>
              </a:rPr>
            </a:br>
            <a:r>
              <a:rPr lang="en-US" sz="2200" dirty="0">
                <a:latin typeface="Helvetica" panose="020B0604020202020204" pitchFamily="34" charset="0"/>
                <a:cs typeface="Helvetica" panose="020B0604020202020204" pitchFamily="34" charset="0"/>
              </a:rPr>
              <a:t>three (3) visits/consults at no charge each year.</a:t>
            </a:r>
          </a:p>
        </p:txBody>
      </p:sp>
      <p:sp>
        <p:nvSpPr>
          <p:cNvPr id="18" name="Title 7">
            <a:extLst>
              <a:ext uri="{FF2B5EF4-FFF2-40B4-BE49-F238E27FC236}">
                <a16:creationId xmlns:a16="http://schemas.microsoft.com/office/drawing/2014/main" id="{4ED70C3C-B2C5-4B3D-B7F5-4BD39CEAA845}"/>
              </a:ext>
            </a:extLst>
          </p:cNvPr>
          <p:cNvSpPr>
            <a:spLocks noGrp="1"/>
          </p:cNvSpPr>
          <p:nvPr>
            <p:ph type="title"/>
          </p:nvPr>
        </p:nvSpPr>
        <p:spPr>
          <a:xfrm>
            <a:off x="2923903" y="-2202"/>
            <a:ext cx="8382000" cy="1223963"/>
          </a:xfrm>
        </p:spPr>
        <p:txBody>
          <a:bodyPr>
            <a:normAutofit fontScale="90000"/>
          </a:bodyPr>
          <a:lstStyle/>
          <a:p>
            <a:pPr marL="1317625" algn="l"/>
            <a:r>
              <a:rPr lang="en-US" dirty="0"/>
              <a:t>State of Alabama: EAP Benefits</a:t>
            </a:r>
          </a:p>
        </p:txBody>
      </p:sp>
      <p:grpSp>
        <p:nvGrpSpPr>
          <p:cNvPr id="9" name="Group 8">
            <a:extLst>
              <a:ext uri="{FF2B5EF4-FFF2-40B4-BE49-F238E27FC236}">
                <a16:creationId xmlns:a16="http://schemas.microsoft.com/office/drawing/2014/main" id="{76B50F0B-7D1B-4E99-B6BF-4EF02F72A793}"/>
              </a:ext>
            </a:extLst>
          </p:cNvPr>
          <p:cNvGrpSpPr/>
          <p:nvPr/>
        </p:nvGrpSpPr>
        <p:grpSpPr>
          <a:xfrm>
            <a:off x="1987088" y="4738165"/>
            <a:ext cx="1371600" cy="1371600"/>
            <a:chOff x="1998105" y="4738165"/>
            <a:chExt cx="1371600" cy="1371600"/>
          </a:xfrm>
        </p:grpSpPr>
        <p:sp>
          <p:nvSpPr>
            <p:cNvPr id="3" name="Oval 2">
              <a:extLst>
                <a:ext uri="{FF2B5EF4-FFF2-40B4-BE49-F238E27FC236}">
                  <a16:creationId xmlns:a16="http://schemas.microsoft.com/office/drawing/2014/main" id="{C0D36601-5AA2-4E70-8870-9B1A896467FC}"/>
                </a:ext>
              </a:extLst>
            </p:cNvPr>
            <p:cNvSpPr/>
            <p:nvPr/>
          </p:nvSpPr>
          <p:spPr>
            <a:xfrm>
              <a:off x="1998105" y="4738165"/>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D6F6406-D3B0-4042-90DD-DBE3C74800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9787" y="5039281"/>
              <a:ext cx="788236" cy="769369"/>
            </a:xfrm>
            <a:prstGeom prst="rect">
              <a:avLst/>
            </a:prstGeom>
          </p:spPr>
        </p:pic>
      </p:grpSp>
      <p:grpSp>
        <p:nvGrpSpPr>
          <p:cNvPr id="8" name="Group 7">
            <a:extLst>
              <a:ext uri="{FF2B5EF4-FFF2-40B4-BE49-F238E27FC236}">
                <a16:creationId xmlns:a16="http://schemas.microsoft.com/office/drawing/2014/main" id="{7D065625-82B3-489A-A975-5E7BE0B8007E}"/>
              </a:ext>
            </a:extLst>
          </p:cNvPr>
          <p:cNvGrpSpPr/>
          <p:nvPr/>
        </p:nvGrpSpPr>
        <p:grpSpPr>
          <a:xfrm>
            <a:off x="1987088" y="2437156"/>
            <a:ext cx="1371600" cy="1371600"/>
            <a:chOff x="1976072" y="2437156"/>
            <a:chExt cx="1371600" cy="1371600"/>
          </a:xfrm>
        </p:grpSpPr>
        <p:sp>
          <p:nvSpPr>
            <p:cNvPr id="30" name="Oval 29">
              <a:extLst>
                <a:ext uri="{FF2B5EF4-FFF2-40B4-BE49-F238E27FC236}">
                  <a16:creationId xmlns:a16="http://schemas.microsoft.com/office/drawing/2014/main" id="{DF3DEE06-19FE-4878-8574-61743201FB1B}"/>
                </a:ext>
              </a:extLst>
            </p:cNvPr>
            <p:cNvSpPr/>
            <p:nvPr/>
          </p:nvSpPr>
          <p:spPr>
            <a:xfrm>
              <a:off x="1976072" y="2437156"/>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E10CA75-D19D-4A33-8493-E4DDF334B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2073" y="2702955"/>
              <a:ext cx="659599" cy="840003"/>
            </a:xfrm>
            <a:prstGeom prst="rect">
              <a:avLst/>
            </a:prstGeom>
          </p:spPr>
        </p:pic>
      </p:grpSp>
      <p:sp>
        <p:nvSpPr>
          <p:cNvPr id="31" name="Oval 30">
            <a:extLst>
              <a:ext uri="{FF2B5EF4-FFF2-40B4-BE49-F238E27FC236}">
                <a16:creationId xmlns:a16="http://schemas.microsoft.com/office/drawing/2014/main" id="{3E71D931-2D6C-4528-8D30-799B56BEE487}"/>
              </a:ext>
            </a:extLst>
          </p:cNvPr>
          <p:cNvSpPr/>
          <p:nvPr/>
        </p:nvSpPr>
        <p:spPr>
          <a:xfrm>
            <a:off x="7199922" y="2415808"/>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78B27E3-7D01-4835-9853-374F97C6504B}"/>
              </a:ext>
            </a:extLst>
          </p:cNvPr>
          <p:cNvGrpSpPr/>
          <p:nvPr/>
        </p:nvGrpSpPr>
        <p:grpSpPr>
          <a:xfrm>
            <a:off x="7199922" y="4704918"/>
            <a:ext cx="1371600" cy="1371600"/>
            <a:chOff x="9486900" y="4797200"/>
            <a:chExt cx="1371600" cy="1371600"/>
          </a:xfrm>
        </p:grpSpPr>
        <p:sp>
          <p:nvSpPr>
            <p:cNvPr id="32" name="Oval 31">
              <a:extLst>
                <a:ext uri="{FF2B5EF4-FFF2-40B4-BE49-F238E27FC236}">
                  <a16:creationId xmlns:a16="http://schemas.microsoft.com/office/drawing/2014/main" id="{86606106-2842-43C8-8664-DEB674E12F05}"/>
                </a:ext>
              </a:extLst>
            </p:cNvPr>
            <p:cNvSpPr/>
            <p:nvPr/>
          </p:nvSpPr>
          <p:spPr>
            <a:xfrm>
              <a:off x="9486900" y="4797200"/>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0C3AC3F-6022-42C7-BF4A-69909AEB40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1576" y="5147301"/>
              <a:ext cx="942248" cy="671399"/>
            </a:xfrm>
            <a:prstGeom prst="rect">
              <a:avLst/>
            </a:prstGeom>
          </p:spPr>
        </p:pic>
      </p:grpSp>
      <p:pic>
        <p:nvPicPr>
          <p:cNvPr id="15" name="Picture 14">
            <a:extLst>
              <a:ext uri="{FF2B5EF4-FFF2-40B4-BE49-F238E27FC236}">
                <a16:creationId xmlns:a16="http://schemas.microsoft.com/office/drawing/2014/main" id="{2C0FD32E-20FA-4FCB-9F8A-56947EE9A3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0313" y="2764348"/>
            <a:ext cx="850818" cy="674521"/>
          </a:xfrm>
          <a:prstGeom prst="rect">
            <a:avLst/>
          </a:prstGeom>
        </p:spPr>
      </p:pic>
      <p:pic>
        <p:nvPicPr>
          <p:cNvPr id="4" name="Audio 3">
            <a:hlinkClick r:id="" action="ppaction://media"/>
            <a:extLst>
              <a:ext uri="{FF2B5EF4-FFF2-40B4-BE49-F238E27FC236}">
                <a16:creationId xmlns:a16="http://schemas.microsoft.com/office/drawing/2014/main" id="{37FA67FC-B81A-46B2-A705-0A6F6B56E41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8095545"/>
      </p:ext>
    </p:extLst>
  </p:cSld>
  <p:clrMapOvr>
    <a:masterClrMapping/>
  </p:clrMapOvr>
  <mc:AlternateContent xmlns:mc="http://schemas.openxmlformats.org/markup-compatibility/2006" xmlns:p14="http://schemas.microsoft.com/office/powerpoint/2010/main">
    <mc:Choice Requires="p14">
      <p:transition spd="slow" p14:dur="2000" advTm="74685"/>
    </mc:Choice>
    <mc:Fallback xmlns="">
      <p:transition spd="slow" advTm="74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Accessing the EAP</a:t>
            </a:r>
          </a:p>
        </p:txBody>
      </p:sp>
      <p:sp>
        <p:nvSpPr>
          <p:cNvPr id="14339" name="Rectangle 3"/>
          <p:cNvSpPr>
            <a:spLocks noGrp="1" noChangeArrowheads="1"/>
          </p:cNvSpPr>
          <p:nvPr>
            <p:ph idx="1"/>
          </p:nvPr>
        </p:nvSpPr>
        <p:spPr>
          <a:xfrm>
            <a:off x="3886200" y="1490261"/>
            <a:ext cx="8153399" cy="4300939"/>
          </a:xfrm>
        </p:spPr>
        <p:txBody>
          <a:bodyPr>
            <a:noAutofit/>
          </a:bodyPr>
          <a:lstStyle/>
          <a:p>
            <a:pPr marL="0" indent="0">
              <a:spcAft>
                <a:spcPts val="0"/>
              </a:spcAft>
              <a:buNone/>
            </a:pPr>
            <a:r>
              <a:rPr lang="en-US" sz="2400" b="1" dirty="0"/>
              <a:t>Begins with a call to BHS: 800-245-1150</a:t>
            </a:r>
          </a:p>
          <a:p>
            <a:pPr marL="0" indent="0">
              <a:spcAft>
                <a:spcPts val="0"/>
              </a:spcAft>
              <a:buNone/>
            </a:pPr>
            <a:r>
              <a:rPr lang="en-US" sz="2300" dirty="0"/>
              <a:t>BHS Care Coordinator is available Monday-Friday</a:t>
            </a:r>
            <a:br>
              <a:rPr lang="en-US" sz="2300" dirty="0"/>
            </a:br>
            <a:r>
              <a:rPr lang="en-US" sz="2300" dirty="0"/>
              <a:t>from 7:00-5:30 CT</a:t>
            </a:r>
          </a:p>
          <a:p>
            <a:pPr marL="0" indent="0">
              <a:spcAft>
                <a:spcPts val="0"/>
              </a:spcAft>
              <a:buNone/>
            </a:pPr>
            <a:endParaRPr lang="en-US" sz="2400" b="1" dirty="0"/>
          </a:p>
          <a:p>
            <a:pPr marL="0" indent="0">
              <a:spcAft>
                <a:spcPts val="0"/>
              </a:spcAft>
              <a:buNone/>
            </a:pPr>
            <a:r>
              <a:rPr lang="en-US" sz="2400" b="1" dirty="0"/>
              <a:t>Your BHS Care Coordinator will:</a:t>
            </a:r>
          </a:p>
          <a:p>
            <a:pPr indent="-227013">
              <a:spcAft>
                <a:spcPts val="0"/>
              </a:spcAft>
            </a:pPr>
            <a:r>
              <a:rPr lang="en-US" sz="2300" dirty="0"/>
              <a:t>Verify personal information to confirm benefit eligibility </a:t>
            </a:r>
          </a:p>
          <a:p>
            <a:pPr indent="-227013">
              <a:spcAft>
                <a:spcPts val="0"/>
              </a:spcAft>
            </a:pPr>
            <a:r>
              <a:rPr lang="en-US" sz="2300" dirty="0"/>
              <a:t>Ask a few questions about needs and preferences </a:t>
            </a:r>
          </a:p>
          <a:p>
            <a:pPr indent="-227013">
              <a:spcAft>
                <a:spcPts val="0"/>
              </a:spcAft>
            </a:pPr>
            <a:r>
              <a:rPr lang="en-US" sz="2300" dirty="0"/>
              <a:t>Assist in referring to the appropriate counselor or provider </a:t>
            </a:r>
          </a:p>
          <a:p>
            <a:pPr marL="0" indent="0">
              <a:spcAft>
                <a:spcPts val="0"/>
              </a:spcAft>
              <a:buNone/>
            </a:pPr>
            <a:endParaRPr lang="en-US" sz="2400" b="1" dirty="0"/>
          </a:p>
          <a:p>
            <a:pPr marL="0" indent="0">
              <a:spcAft>
                <a:spcPts val="0"/>
              </a:spcAft>
              <a:buNone/>
            </a:pPr>
            <a:r>
              <a:rPr lang="en-US" sz="2400" b="1" i="1" dirty="0"/>
              <a:t>After hour, weekend and holiday calls answered by licensed mental health professionals – never an automated response system</a:t>
            </a:r>
          </a:p>
        </p:txBody>
      </p:sp>
      <p:pic>
        <p:nvPicPr>
          <p:cNvPr id="5" name="Picture 4">
            <a:extLst>
              <a:ext uri="{FF2B5EF4-FFF2-40B4-BE49-F238E27FC236}">
                <a16:creationId xmlns:a16="http://schemas.microsoft.com/office/drawing/2014/main" id="{4E1690CD-F809-45D4-8100-F6BF34AB9E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0236" y="1600200"/>
            <a:ext cx="984446" cy="1007885"/>
          </a:xfrm>
          <a:prstGeom prst="rect">
            <a:avLst/>
          </a:prstGeom>
        </p:spPr>
      </p:pic>
      <p:pic>
        <p:nvPicPr>
          <p:cNvPr id="7" name="Picture 6">
            <a:extLst>
              <a:ext uri="{FF2B5EF4-FFF2-40B4-BE49-F238E27FC236}">
                <a16:creationId xmlns:a16="http://schemas.microsoft.com/office/drawing/2014/main" id="{FE63AF85-7FF0-4F4F-AFBF-E2ACE540D0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6075" y="3124200"/>
            <a:ext cx="932769" cy="1054699"/>
          </a:xfrm>
          <a:prstGeom prst="rect">
            <a:avLst/>
          </a:prstGeom>
        </p:spPr>
      </p:pic>
      <p:pic>
        <p:nvPicPr>
          <p:cNvPr id="2" name="Audio 1">
            <a:hlinkClick r:id="" action="ppaction://media"/>
            <a:extLst>
              <a:ext uri="{FF2B5EF4-FFF2-40B4-BE49-F238E27FC236}">
                <a16:creationId xmlns:a16="http://schemas.microsoft.com/office/drawing/2014/main" id="{0A48D724-D002-4DAF-AAA7-3683C284FE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12700203"/>
      </p:ext>
    </p:extLst>
  </p:cSld>
  <p:clrMapOvr>
    <a:masterClrMapping/>
  </p:clrMapOvr>
  <mc:AlternateContent xmlns:mc="http://schemas.openxmlformats.org/markup-compatibility/2006" xmlns:p14="http://schemas.microsoft.com/office/powerpoint/2010/main">
    <mc:Choice Requires="p14">
      <p:transition spd="slow" p14:dur="2000" advTm="68857"/>
    </mc:Choice>
    <mc:Fallback xmlns="">
      <p:transition spd="slow" advTm="68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295664-02CF-4F0A-8C0F-4FADD0F075EC}"/>
              </a:ext>
            </a:extLst>
          </p:cNvPr>
          <p:cNvPicPr>
            <a:picLocks noChangeAspect="1"/>
          </p:cNvPicPr>
          <p:nvPr/>
        </p:nvPicPr>
        <p:blipFill rotWithShape="1">
          <a:blip r:embed="rId5">
            <a:extLst>
              <a:ext uri="{28A0092B-C50C-407E-A947-70E740481C1C}">
                <a14:useLocalDpi xmlns:a14="http://schemas.microsoft.com/office/drawing/2010/main" val="0"/>
              </a:ext>
            </a:extLst>
          </a:blip>
          <a:srcRect r="19483"/>
          <a:stretch/>
        </p:blipFill>
        <p:spPr>
          <a:xfrm>
            <a:off x="8666885" y="2490952"/>
            <a:ext cx="3525114" cy="4367048"/>
          </a:xfrm>
          <a:prstGeom prst="rect">
            <a:avLst/>
          </a:prstGeom>
        </p:spPr>
      </p:pic>
      <p:sp>
        <p:nvSpPr>
          <p:cNvPr id="10" name="Text Placeholder 9">
            <a:extLst>
              <a:ext uri="{FF2B5EF4-FFF2-40B4-BE49-F238E27FC236}">
                <a16:creationId xmlns:a16="http://schemas.microsoft.com/office/drawing/2014/main" id="{F8135B47-9472-402A-B11E-7657DB80DBEA}"/>
              </a:ext>
            </a:extLst>
          </p:cNvPr>
          <p:cNvSpPr>
            <a:spLocks noGrp="1"/>
          </p:cNvSpPr>
          <p:nvPr>
            <p:ph type="body" sz="quarter" idx="11"/>
          </p:nvPr>
        </p:nvSpPr>
        <p:spPr>
          <a:xfrm>
            <a:off x="3276600" y="1524000"/>
            <a:ext cx="6177615" cy="4495800"/>
          </a:xfrm>
        </p:spPr>
        <p:txBody>
          <a:bodyPr numCol="1">
            <a:normAutofit fontScale="92500" lnSpcReduction="10000"/>
          </a:bodyPr>
          <a:lstStyle/>
          <a:p>
            <a:pPr marL="0" indent="0">
              <a:spcAft>
                <a:spcPts val="0"/>
              </a:spcAft>
              <a:buNone/>
              <a:tabLst>
                <a:tab pos="395278" algn="l"/>
              </a:tabLst>
              <a:defRPr/>
            </a:pPr>
            <a:r>
              <a:rPr lang="en-US" sz="2400" b="1" dirty="0">
                <a:cs typeface="Helvetica" panose="020B0604020202020204" pitchFamily="34" charset="0"/>
              </a:rPr>
              <a:t>Dedicated BHS Care Coordinator</a:t>
            </a:r>
          </a:p>
          <a:p>
            <a:pPr marL="0" indent="0">
              <a:spcAft>
                <a:spcPts val="0"/>
              </a:spcAft>
              <a:buNone/>
              <a:tabLst>
                <a:tab pos="395278" algn="l"/>
              </a:tabLst>
              <a:defRPr/>
            </a:pPr>
            <a:r>
              <a:rPr lang="en-US" sz="2400" dirty="0">
                <a:cs typeface="Helvetica" panose="020B0604020202020204" pitchFamily="34" charset="0"/>
              </a:rPr>
              <a:t>When you call BHS, you will speak with the BHS Care Coordinator assigned specifically to the State of Alabama</a:t>
            </a:r>
          </a:p>
          <a:p>
            <a:pPr marL="0" indent="0">
              <a:spcAft>
                <a:spcPts val="0"/>
              </a:spcAft>
              <a:buNone/>
              <a:tabLst>
                <a:tab pos="395278" algn="l"/>
              </a:tabLst>
              <a:defRPr/>
            </a:pPr>
            <a:endParaRPr lang="en-US" sz="2400" dirty="0">
              <a:cs typeface="Helvetica" panose="020B0604020202020204" pitchFamily="34" charset="0"/>
            </a:endParaRPr>
          </a:p>
          <a:p>
            <a:pPr marL="0" indent="0">
              <a:spcAft>
                <a:spcPts val="0"/>
              </a:spcAft>
              <a:buNone/>
              <a:tabLst>
                <a:tab pos="395278" algn="l"/>
              </a:tabLst>
              <a:defRPr/>
            </a:pPr>
            <a:r>
              <a:rPr lang="en-US" sz="2400" b="1" dirty="0">
                <a:cs typeface="Helvetica" panose="020B0604020202020204" pitchFamily="34" charset="0"/>
              </a:rPr>
              <a:t>Marie Wilbanks</a:t>
            </a:r>
            <a:br>
              <a:rPr lang="en-US" sz="2400" b="1" dirty="0">
                <a:cs typeface="Helvetica" panose="020B0604020202020204" pitchFamily="34" charset="0"/>
              </a:rPr>
            </a:br>
            <a:r>
              <a:rPr lang="en-US" sz="2400" b="1" dirty="0">
                <a:cs typeface="Helvetica" panose="020B0604020202020204" pitchFamily="34" charset="0"/>
              </a:rPr>
              <a:t>Care Coordinator</a:t>
            </a:r>
          </a:p>
          <a:p>
            <a:pPr marL="0" indent="0">
              <a:spcAft>
                <a:spcPts val="0"/>
              </a:spcAft>
              <a:buNone/>
              <a:tabLst>
                <a:tab pos="395278" algn="l"/>
              </a:tabLst>
              <a:defRPr/>
            </a:pPr>
            <a:r>
              <a:rPr lang="en-US" sz="2400" b="1" dirty="0">
                <a:cs typeface="Helvetica" panose="020B0604020202020204" pitchFamily="34" charset="0"/>
              </a:rPr>
              <a:t>mwilbanks@behavioralhealthsystems.com</a:t>
            </a:r>
          </a:p>
          <a:p>
            <a:pPr marL="0" indent="0">
              <a:spcAft>
                <a:spcPts val="0"/>
              </a:spcAft>
              <a:buNone/>
              <a:tabLst>
                <a:tab pos="395278" algn="l"/>
              </a:tabLst>
              <a:defRPr/>
            </a:pPr>
            <a:endParaRPr lang="en-US" sz="2400" dirty="0">
              <a:solidFill>
                <a:srgbClr val="FF0000"/>
              </a:solidFill>
              <a:cs typeface="Helvetica" panose="020B0604020202020204" pitchFamily="34" charset="0"/>
            </a:endParaRPr>
          </a:p>
          <a:p>
            <a:pPr marL="0" indent="0">
              <a:spcAft>
                <a:spcPts val="0"/>
              </a:spcAft>
              <a:buNone/>
              <a:tabLst>
                <a:tab pos="395278" algn="l"/>
              </a:tabLst>
              <a:defRPr/>
            </a:pPr>
            <a:r>
              <a:rPr lang="en-US" sz="2400" b="1" dirty="0">
                <a:cs typeface="Helvetica" panose="020B0604020202020204" pitchFamily="34" charset="0"/>
              </a:rPr>
              <a:t>BHS Care Coordinators</a:t>
            </a:r>
          </a:p>
          <a:p>
            <a:pPr marL="0" indent="0">
              <a:spcAft>
                <a:spcPts val="0"/>
              </a:spcAft>
              <a:buNone/>
              <a:tabLst>
                <a:tab pos="395278" algn="l"/>
              </a:tabLst>
              <a:defRPr/>
            </a:pPr>
            <a:r>
              <a:rPr lang="en-US" sz="2400" dirty="0">
                <a:cs typeface="Helvetica" panose="020B0604020202020204" pitchFamily="34" charset="0"/>
              </a:rPr>
              <a:t>Caring, knowledgeable, credentialed counseling professionals who have been selected for their commitment to treat everyone with sensitivity, respect and concern</a:t>
            </a:r>
          </a:p>
        </p:txBody>
      </p:sp>
      <p:sp>
        <p:nvSpPr>
          <p:cNvPr id="2" name="Title 1">
            <a:extLst>
              <a:ext uri="{FF2B5EF4-FFF2-40B4-BE49-F238E27FC236}">
                <a16:creationId xmlns:a16="http://schemas.microsoft.com/office/drawing/2014/main" id="{7AD94DE8-398F-4418-A015-F4E3C3A44745}"/>
              </a:ext>
            </a:extLst>
          </p:cNvPr>
          <p:cNvSpPr>
            <a:spLocks noGrp="1"/>
          </p:cNvSpPr>
          <p:nvPr>
            <p:ph type="title"/>
          </p:nvPr>
        </p:nvSpPr>
        <p:spPr/>
        <p:txBody>
          <a:bodyPr>
            <a:normAutofit/>
          </a:bodyPr>
          <a:lstStyle/>
          <a:p>
            <a:r>
              <a:rPr lang="en-US" dirty="0"/>
              <a:t>Accessing the EAP</a:t>
            </a:r>
          </a:p>
        </p:txBody>
      </p:sp>
      <p:grpSp>
        <p:nvGrpSpPr>
          <p:cNvPr id="5" name="Group 4">
            <a:extLst>
              <a:ext uri="{FF2B5EF4-FFF2-40B4-BE49-F238E27FC236}">
                <a16:creationId xmlns:a16="http://schemas.microsoft.com/office/drawing/2014/main" id="{F90BD146-D2FD-4EF5-8055-1197E307A315}"/>
              </a:ext>
            </a:extLst>
          </p:cNvPr>
          <p:cNvGrpSpPr/>
          <p:nvPr/>
        </p:nvGrpSpPr>
        <p:grpSpPr>
          <a:xfrm>
            <a:off x="2133600" y="4267200"/>
            <a:ext cx="1143000" cy="1143000"/>
            <a:chOff x="8199409" y="4889069"/>
            <a:chExt cx="1143000" cy="1143000"/>
          </a:xfrm>
        </p:grpSpPr>
        <p:sp>
          <p:nvSpPr>
            <p:cNvPr id="6" name="Oval 5">
              <a:extLst>
                <a:ext uri="{FF2B5EF4-FFF2-40B4-BE49-F238E27FC236}">
                  <a16:creationId xmlns:a16="http://schemas.microsoft.com/office/drawing/2014/main" id="{B7B14C1A-9AA5-4FE1-92A8-5AD1D93713C3}"/>
                </a:ext>
              </a:extLst>
            </p:cNvPr>
            <p:cNvSpPr/>
            <p:nvPr/>
          </p:nvSpPr>
          <p:spPr>
            <a:xfrm>
              <a:off x="8199409" y="4889069"/>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7BE9670-5127-4645-B845-7887D35F6E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4209" y="5092447"/>
              <a:ext cx="538374" cy="703778"/>
            </a:xfrm>
            <a:prstGeom prst="rect">
              <a:avLst/>
            </a:prstGeom>
          </p:spPr>
        </p:pic>
      </p:grpSp>
      <p:grpSp>
        <p:nvGrpSpPr>
          <p:cNvPr id="8" name="Group 7">
            <a:extLst>
              <a:ext uri="{FF2B5EF4-FFF2-40B4-BE49-F238E27FC236}">
                <a16:creationId xmlns:a16="http://schemas.microsoft.com/office/drawing/2014/main" id="{22671B21-FB18-4256-9337-D9DBFE3956BC}"/>
              </a:ext>
            </a:extLst>
          </p:cNvPr>
          <p:cNvGrpSpPr/>
          <p:nvPr/>
        </p:nvGrpSpPr>
        <p:grpSpPr>
          <a:xfrm>
            <a:off x="2133600" y="1524000"/>
            <a:ext cx="1143000" cy="1143000"/>
            <a:chOff x="2060108" y="1524000"/>
            <a:chExt cx="1143000" cy="1143000"/>
          </a:xfrm>
        </p:grpSpPr>
        <p:sp>
          <p:nvSpPr>
            <p:cNvPr id="11" name="Oval 10">
              <a:extLst>
                <a:ext uri="{FF2B5EF4-FFF2-40B4-BE49-F238E27FC236}">
                  <a16:creationId xmlns:a16="http://schemas.microsoft.com/office/drawing/2014/main" id="{612C0899-1A96-40F5-9419-F717DF8C4596}"/>
                </a:ext>
              </a:extLst>
            </p:cNvPr>
            <p:cNvSpPr/>
            <p:nvPr/>
          </p:nvSpPr>
          <p:spPr>
            <a:xfrm>
              <a:off x="2060108" y="1524000"/>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D49A27A-2849-4A81-AD0E-7FB4527ECF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8126" y="1871053"/>
              <a:ext cx="826965" cy="467415"/>
            </a:xfrm>
            <a:prstGeom prst="rect">
              <a:avLst/>
            </a:prstGeom>
          </p:spPr>
        </p:pic>
      </p:grpSp>
      <p:pic>
        <p:nvPicPr>
          <p:cNvPr id="3" name="Audio 2">
            <a:hlinkClick r:id="" action="ppaction://media"/>
            <a:extLst>
              <a:ext uri="{FF2B5EF4-FFF2-40B4-BE49-F238E27FC236}">
                <a16:creationId xmlns:a16="http://schemas.microsoft.com/office/drawing/2014/main" id="{99B4F647-9521-462B-A67E-873F43A09E2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57962378"/>
      </p:ext>
    </p:extLst>
  </p:cSld>
  <p:clrMapOvr>
    <a:masterClrMapping/>
  </p:clrMapOvr>
  <mc:AlternateContent xmlns:mc="http://schemas.openxmlformats.org/markup-compatibility/2006" xmlns:p14="http://schemas.microsoft.com/office/powerpoint/2010/main">
    <mc:Choice Requires="p14">
      <p:transition spd="slow" p14:dur="2000" advTm="42990"/>
    </mc:Choice>
    <mc:Fallback xmlns="">
      <p:transition spd="slow" advTm="42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aptop Online Work-Life">
            <a:extLst>
              <a:ext uri="{FF2B5EF4-FFF2-40B4-BE49-F238E27FC236}">
                <a16:creationId xmlns:a16="http://schemas.microsoft.com/office/drawing/2014/main" id="{A5E7BB91-B2A8-4CB7-81D4-CB019DD316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62" t="2" b="26983"/>
          <a:stretch/>
        </p:blipFill>
        <p:spPr bwMode="auto">
          <a:xfrm>
            <a:off x="0" y="0"/>
            <a:ext cx="12192000" cy="6858000"/>
          </a:xfrm>
          <a:prstGeom prst="rect">
            <a:avLst/>
          </a:prstGeom>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5" name="Rectangle 4">
            <a:extLst>
              <a:ext uri="{FF2B5EF4-FFF2-40B4-BE49-F238E27FC236}">
                <a16:creationId xmlns:a16="http://schemas.microsoft.com/office/drawing/2014/main" id="{1F6BB247-5431-4751-912E-2C25624EF583}"/>
              </a:ext>
            </a:extLst>
          </p:cNvPr>
          <p:cNvSpPr/>
          <p:nvPr/>
        </p:nvSpPr>
        <p:spPr>
          <a:xfrm>
            <a:off x="6172200" y="304800"/>
            <a:ext cx="5791200" cy="6248400"/>
          </a:xfrm>
          <a:prstGeom prst="rect">
            <a:avLst/>
          </a:prstGeom>
          <a:solidFill>
            <a:srgbClr val="0070C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3135FC9-9AA5-41E7-951D-C76CFE4F3254}"/>
              </a:ext>
            </a:extLst>
          </p:cNvPr>
          <p:cNvSpPr txBox="1"/>
          <p:nvPr/>
        </p:nvSpPr>
        <p:spPr>
          <a:xfrm>
            <a:off x="6324600" y="457200"/>
            <a:ext cx="5486400" cy="6417141"/>
          </a:xfrm>
          <a:prstGeom prst="rect">
            <a:avLst/>
          </a:prstGeom>
          <a:noFill/>
        </p:spPr>
        <p:txBody>
          <a:bodyPr wrap="square" rtlCol="0">
            <a:spAutoFit/>
          </a:bodyPr>
          <a:lstStyle/>
          <a:p>
            <a:r>
              <a:rPr lang="en-US" sz="2600" b="1" dirty="0">
                <a:solidFill>
                  <a:schemeClr val="bg1"/>
                </a:solidFill>
                <a:latin typeface="Helvetica" panose="020B0604020202020204" pitchFamily="34" charset="0"/>
                <a:cs typeface="Helvetica" panose="020B0604020202020204" pitchFamily="34" charset="0"/>
              </a:rPr>
              <a:t>BHS Website: </a:t>
            </a:r>
          </a:p>
          <a:p>
            <a:r>
              <a:rPr lang="en-US" sz="2400" b="1" dirty="0">
                <a:solidFill>
                  <a:schemeClr val="bg1"/>
                </a:solidFill>
                <a:latin typeface="Helvetica" panose="020B0604020202020204" pitchFamily="34" charset="0"/>
                <a:cs typeface="Helvetica" panose="020B0604020202020204" pitchFamily="34" charset="0"/>
              </a:rPr>
              <a:t>www.behavioralhealthsystems.com</a:t>
            </a:r>
          </a:p>
          <a:p>
            <a:endParaRPr lang="en-US" sz="2600" b="1" dirty="0">
              <a:solidFill>
                <a:schemeClr val="bg1"/>
              </a:solidFill>
              <a:latin typeface="Helvetica" panose="020B0604020202020204" pitchFamily="34" charset="0"/>
              <a:cs typeface="Helvetica" panose="020B0604020202020204" pitchFamily="34" charset="0"/>
            </a:endParaRPr>
          </a:p>
          <a:p>
            <a:r>
              <a:rPr lang="en-US" sz="2300" b="1" dirty="0">
                <a:solidFill>
                  <a:schemeClr val="bg1"/>
                </a:solidFill>
                <a:latin typeface="Helvetica" panose="020B0604020202020204" pitchFamily="34" charset="0"/>
                <a:cs typeface="Helvetica" panose="020B0604020202020204" pitchFamily="34" charset="0"/>
              </a:rPr>
              <a:t>Access to:</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Enhanced Member Section detailing your unique benefits and services (Member Access)</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Member Tips &amp; Resources </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Self-Assessment Tools</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Appointment Requests</a:t>
            </a:r>
          </a:p>
          <a:p>
            <a:endParaRPr lang="en-US" sz="2200" dirty="0">
              <a:solidFill>
                <a:schemeClr val="bg1"/>
              </a:solidFill>
              <a:latin typeface="Helvetica" panose="020B0604020202020204" pitchFamily="34" charset="0"/>
              <a:cs typeface="Helvetica" panose="020B0604020202020204" pitchFamily="34" charset="0"/>
            </a:endParaRPr>
          </a:p>
          <a:p>
            <a:r>
              <a:rPr lang="en-US" sz="2300" b="1" dirty="0">
                <a:solidFill>
                  <a:schemeClr val="bg1"/>
                </a:solidFill>
                <a:latin typeface="Helvetica" panose="020B0604020202020204" pitchFamily="34" charset="0"/>
                <a:cs typeface="Helvetica" panose="020B0604020202020204" pitchFamily="34" charset="0"/>
              </a:rPr>
              <a:t>Online Work/Life (password: DORM):</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Lifestyle tools to support a healthy work/life balance </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Extensive library providing access to relevant articles, seminars, self-help information, news items and more</a:t>
            </a:r>
          </a:p>
          <a:p>
            <a:pPr marL="342900" indent="-228600">
              <a:buClr>
                <a:schemeClr val="bg1"/>
              </a:buClr>
              <a:buSzPct val="68000"/>
              <a:buFont typeface="Wingdings 3" panose="05040102010807070707" pitchFamily="18" charset="2"/>
              <a:buChar char="}"/>
            </a:pPr>
            <a:endParaRPr lang="en-US" sz="2200" dirty="0">
              <a:solidFill>
                <a:schemeClr val="bg1"/>
              </a:solidFill>
              <a:latin typeface="Helvetica" panose="020B0604020202020204" pitchFamily="34" charset="0"/>
              <a:cs typeface="Helvetica" panose="020B0604020202020204" pitchFamily="34" charset="0"/>
            </a:endParaRPr>
          </a:p>
        </p:txBody>
      </p:sp>
      <p:pic>
        <p:nvPicPr>
          <p:cNvPr id="3" name="Audio 2">
            <a:hlinkClick r:id="" action="ppaction://media"/>
            <a:extLst>
              <a:ext uri="{FF2B5EF4-FFF2-40B4-BE49-F238E27FC236}">
                <a16:creationId xmlns:a16="http://schemas.microsoft.com/office/drawing/2014/main" id="{4B0EBB98-A2A1-4F91-A1A8-EAE9C3F637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284813"/>
      </p:ext>
    </p:extLst>
  </p:cSld>
  <p:clrMapOvr>
    <a:masterClrMapping/>
  </p:clrMapOvr>
  <mc:AlternateContent xmlns:mc="http://schemas.openxmlformats.org/markup-compatibility/2006" xmlns:p14="http://schemas.microsoft.com/office/powerpoint/2010/main">
    <mc:Choice Requires="p14">
      <p:transition spd="slow" p14:dur="2000" advTm="76875"/>
    </mc:Choice>
    <mc:Fallback xmlns="">
      <p:transition spd="slow" advTm="76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614A1122-C140-4FFB-B465-A90210C9ADFD}"/>
              </a:ext>
            </a:extLst>
          </p:cNvPr>
          <p:cNvSpPr>
            <a:spLocks noGrp="1"/>
          </p:cNvSpPr>
          <p:nvPr>
            <p:ph type="body" sz="quarter" idx="10"/>
          </p:nvPr>
        </p:nvSpPr>
        <p:spPr>
          <a:xfrm>
            <a:off x="298450" y="588579"/>
            <a:ext cx="3294756" cy="2111759"/>
          </a:xfrm>
        </p:spPr>
        <p:txBody>
          <a:bodyPr>
            <a:noAutofit/>
          </a:bodyPr>
          <a:lstStyle/>
          <a:p>
            <a:pPr>
              <a:lnSpc>
                <a:spcPct val="90000"/>
              </a:lnSpc>
              <a:spcAft>
                <a:spcPts val="0"/>
              </a:spcAft>
            </a:pPr>
            <a:r>
              <a:rPr lang="en-US" sz="3200" dirty="0"/>
              <a:t>Communication, Respect &amp; Professionalism in the Workplace</a:t>
            </a:r>
          </a:p>
        </p:txBody>
      </p:sp>
      <p:pic>
        <p:nvPicPr>
          <p:cNvPr id="2" name="Picture 1">
            <a:extLst>
              <a:ext uri="{FF2B5EF4-FFF2-40B4-BE49-F238E27FC236}">
                <a16:creationId xmlns:a16="http://schemas.microsoft.com/office/drawing/2014/main" id="{ECF37A5D-0996-4099-9679-2C476879DE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608" y="4403949"/>
            <a:ext cx="1628571" cy="16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Audio 2">
            <a:hlinkClick r:id="" action="ppaction://media"/>
            <a:extLst>
              <a:ext uri="{FF2B5EF4-FFF2-40B4-BE49-F238E27FC236}">
                <a16:creationId xmlns:a16="http://schemas.microsoft.com/office/drawing/2014/main" id="{7DFE1756-D26A-4E89-9466-C247486082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72828517"/>
      </p:ext>
    </p:extLst>
  </p:cSld>
  <p:clrMapOvr>
    <a:masterClrMapping/>
  </p:clrMapOvr>
  <mc:AlternateContent xmlns:mc="http://schemas.openxmlformats.org/markup-compatibility/2006" xmlns:p14="http://schemas.microsoft.com/office/powerpoint/2010/main">
    <mc:Choice Requires="p14">
      <p:transition spd="slow" p14:dur="2000" advTm="55644"/>
    </mc:Choice>
    <mc:Fallback xmlns="">
      <p:transition spd="slow" advTm="55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8F83C-3764-4F9D-95B3-653545A86EB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E75E58C-8086-4DB6-A481-805F4845FE16}"/>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dirty="0"/>
              <a:t>“You want to implement the platinum rule at work: treat others as they wish to be treated.”</a:t>
            </a:r>
          </a:p>
          <a:p>
            <a:pPr marL="0" indent="0">
              <a:buNone/>
            </a:pPr>
            <a:r>
              <a:rPr lang="en-US" dirty="0"/>
              <a:t>				Leslie Charles </a:t>
            </a:r>
          </a:p>
        </p:txBody>
      </p:sp>
      <p:pic>
        <p:nvPicPr>
          <p:cNvPr id="5" name="Audio 4">
            <a:hlinkClick r:id="" action="ppaction://media"/>
            <a:extLst>
              <a:ext uri="{FF2B5EF4-FFF2-40B4-BE49-F238E27FC236}">
                <a16:creationId xmlns:a16="http://schemas.microsoft.com/office/drawing/2014/main" id="{B7F2F9C5-8F63-4DC3-A35D-EDFFEB80CF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69983102"/>
      </p:ext>
    </p:extLst>
  </p:cSld>
  <p:clrMapOvr>
    <a:masterClrMapping/>
  </p:clrMapOvr>
  <mc:AlternateContent xmlns:mc="http://schemas.openxmlformats.org/markup-compatibility/2006" xmlns:p14="http://schemas.microsoft.com/office/powerpoint/2010/main">
    <mc:Choice Requires="p14">
      <p:transition spd="slow" p14:dur="2000" advTm="20805"/>
    </mc:Choice>
    <mc:Fallback xmlns="">
      <p:transition spd="slow" advTm="20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04AEC-2030-4AF0-98C5-533B0446EF5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DE0AB70-9D9F-4515-9304-FC585176D419}"/>
              </a:ext>
            </a:extLst>
          </p:cNvPr>
          <p:cNvSpPr>
            <a:spLocks noGrp="1"/>
          </p:cNvSpPr>
          <p:nvPr>
            <p:ph idx="1"/>
          </p:nvPr>
        </p:nvSpPr>
        <p:spPr>
          <a:xfrm>
            <a:off x="2400300" y="3333750"/>
            <a:ext cx="8763000" cy="1223355"/>
          </a:xfrm>
        </p:spPr>
        <p:txBody>
          <a:bodyPr>
            <a:normAutofit/>
          </a:bodyPr>
          <a:lstStyle/>
          <a:p>
            <a:pPr marL="0" indent="0" algn="ctr">
              <a:buNone/>
            </a:pPr>
            <a:r>
              <a:rPr lang="en-US" sz="4000" dirty="0"/>
              <a:t>What Does it Mean to Communicate? </a:t>
            </a:r>
          </a:p>
        </p:txBody>
      </p:sp>
      <p:pic>
        <p:nvPicPr>
          <p:cNvPr id="9" name="Audio 8">
            <a:hlinkClick r:id="" action="ppaction://media"/>
            <a:extLst>
              <a:ext uri="{FF2B5EF4-FFF2-40B4-BE49-F238E27FC236}">
                <a16:creationId xmlns:a16="http://schemas.microsoft.com/office/drawing/2014/main" id="{9A2A1A86-0ECD-40BF-83D1-8B9D53CDB0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25256187"/>
      </p:ext>
    </p:extLst>
  </p:cSld>
  <p:clrMapOvr>
    <a:masterClrMapping/>
  </p:clrMapOvr>
  <mc:AlternateContent xmlns:mc="http://schemas.openxmlformats.org/markup-compatibility/2006" xmlns:p14="http://schemas.microsoft.com/office/powerpoint/2010/main">
    <mc:Choice Requires="p14">
      <p:transition spd="slow" p14:dur="2000" advTm="53408"/>
    </mc:Choice>
    <mc:Fallback xmlns="">
      <p:transition spd="slow" advTm="53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6CA50-8E08-4DC4-A8F8-8E0AD8F69BF9}"/>
              </a:ext>
            </a:extLst>
          </p:cNvPr>
          <p:cNvSpPr>
            <a:spLocks noGrp="1"/>
          </p:cNvSpPr>
          <p:nvPr>
            <p:ph type="title"/>
          </p:nvPr>
        </p:nvSpPr>
        <p:spPr/>
        <p:txBody>
          <a:bodyPr>
            <a:normAutofit/>
          </a:bodyPr>
          <a:lstStyle/>
          <a:p>
            <a:r>
              <a:rPr lang="en-US" dirty="0"/>
              <a:t>What is Good Communication?  </a:t>
            </a:r>
          </a:p>
        </p:txBody>
      </p:sp>
      <p:sp>
        <p:nvSpPr>
          <p:cNvPr id="3" name="Content Placeholder 2">
            <a:extLst>
              <a:ext uri="{FF2B5EF4-FFF2-40B4-BE49-F238E27FC236}">
                <a16:creationId xmlns:a16="http://schemas.microsoft.com/office/drawing/2014/main" id="{7022FC94-355C-46D5-846B-7609B624289C}"/>
              </a:ext>
            </a:extLst>
          </p:cNvPr>
          <p:cNvSpPr>
            <a:spLocks noGrp="1"/>
          </p:cNvSpPr>
          <p:nvPr>
            <p:ph idx="1"/>
          </p:nvPr>
        </p:nvSpPr>
        <p:spPr>
          <a:xfrm>
            <a:off x="3149958" y="1223354"/>
            <a:ext cx="8763000" cy="4941915"/>
          </a:xfrm>
        </p:spPr>
        <p:txBody>
          <a:bodyPr/>
          <a:lstStyle/>
          <a:p>
            <a:endParaRPr lang="en-US" dirty="0"/>
          </a:p>
          <a:p>
            <a:r>
              <a:rPr lang="en-US" dirty="0"/>
              <a:t>Good Communication can:</a:t>
            </a:r>
          </a:p>
          <a:p>
            <a:pPr lvl="1"/>
            <a:r>
              <a:rPr lang="en-US" dirty="0"/>
              <a:t>Help us work together</a:t>
            </a:r>
          </a:p>
          <a:p>
            <a:pPr lvl="1"/>
            <a:r>
              <a:rPr lang="en-US" dirty="0"/>
              <a:t>Help us get the job done right</a:t>
            </a:r>
          </a:p>
          <a:p>
            <a:pPr lvl="1"/>
            <a:r>
              <a:rPr lang="en-US" dirty="0"/>
              <a:t>Prevent arguments</a:t>
            </a:r>
          </a:p>
        </p:txBody>
      </p:sp>
      <p:pic>
        <p:nvPicPr>
          <p:cNvPr id="4" name="Audio 3">
            <a:hlinkClick r:id="" action="ppaction://media"/>
            <a:extLst>
              <a:ext uri="{FF2B5EF4-FFF2-40B4-BE49-F238E27FC236}">
                <a16:creationId xmlns:a16="http://schemas.microsoft.com/office/drawing/2014/main" id="{A86743BB-4093-45A8-83FC-E4207E9490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75301410"/>
      </p:ext>
    </p:extLst>
  </p:cSld>
  <p:clrMapOvr>
    <a:masterClrMapping/>
  </p:clrMapOvr>
  <mc:AlternateContent xmlns:mc="http://schemas.openxmlformats.org/markup-compatibility/2006" xmlns:p14="http://schemas.microsoft.com/office/powerpoint/2010/main">
    <mc:Choice Requires="p14">
      <p:transition spd="slow" p14:dur="2000" advTm="12479"/>
    </mc:Choice>
    <mc:Fallback xmlns="">
      <p:transition spd="slow" advTm="12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A2BEA-4857-4514-AA32-46B01184BE1D}"/>
              </a:ext>
            </a:extLst>
          </p:cNvPr>
          <p:cNvSpPr>
            <a:spLocks noGrp="1"/>
          </p:cNvSpPr>
          <p:nvPr>
            <p:ph type="title"/>
          </p:nvPr>
        </p:nvSpPr>
        <p:spPr/>
        <p:txBody>
          <a:bodyPr>
            <a:normAutofit/>
          </a:bodyPr>
          <a:lstStyle/>
          <a:p>
            <a:r>
              <a:rPr lang="en-US" dirty="0"/>
              <a:t>What is Good Communication? </a:t>
            </a:r>
          </a:p>
        </p:txBody>
      </p:sp>
      <p:sp>
        <p:nvSpPr>
          <p:cNvPr id="3" name="Content Placeholder 2">
            <a:extLst>
              <a:ext uri="{FF2B5EF4-FFF2-40B4-BE49-F238E27FC236}">
                <a16:creationId xmlns:a16="http://schemas.microsoft.com/office/drawing/2014/main" id="{418D08E8-9BFA-48D0-83B3-92DF1AB11626}"/>
              </a:ext>
            </a:extLst>
          </p:cNvPr>
          <p:cNvSpPr>
            <a:spLocks noGrp="1"/>
          </p:cNvSpPr>
          <p:nvPr>
            <p:ph idx="1"/>
          </p:nvPr>
        </p:nvSpPr>
        <p:spPr/>
        <p:txBody>
          <a:bodyPr/>
          <a:lstStyle/>
          <a:p>
            <a:r>
              <a:rPr lang="en-US" dirty="0"/>
              <a:t>Thinking before speaking</a:t>
            </a:r>
          </a:p>
          <a:p>
            <a:pPr lvl="1"/>
            <a:r>
              <a:rPr lang="en-US" dirty="0"/>
              <a:t>Taking the time to think about what you want to say </a:t>
            </a:r>
          </a:p>
          <a:p>
            <a:r>
              <a:rPr lang="en-US" dirty="0"/>
              <a:t>Having confidence</a:t>
            </a:r>
          </a:p>
          <a:p>
            <a:pPr lvl="1"/>
            <a:r>
              <a:rPr lang="en-US" dirty="0"/>
              <a:t>Practicing before time so you feel comfortable with the information </a:t>
            </a:r>
          </a:p>
          <a:p>
            <a:pPr lvl="1"/>
            <a:r>
              <a:rPr lang="en-US" dirty="0"/>
              <a:t>Being aware of how you stand or move your hands while speaking </a:t>
            </a:r>
          </a:p>
        </p:txBody>
      </p:sp>
      <p:pic>
        <p:nvPicPr>
          <p:cNvPr id="5" name="Audio 4">
            <a:hlinkClick r:id="" action="ppaction://media"/>
            <a:extLst>
              <a:ext uri="{FF2B5EF4-FFF2-40B4-BE49-F238E27FC236}">
                <a16:creationId xmlns:a16="http://schemas.microsoft.com/office/drawing/2014/main" id="{5B45F349-6089-4918-BCCE-5DBD27DF17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2198754"/>
      </p:ext>
    </p:extLst>
  </p:cSld>
  <p:clrMapOvr>
    <a:masterClrMapping/>
  </p:clrMapOvr>
  <mc:AlternateContent xmlns:mc="http://schemas.openxmlformats.org/markup-compatibility/2006" xmlns:p14="http://schemas.microsoft.com/office/powerpoint/2010/main">
    <mc:Choice Requires="p14">
      <p:transition spd="slow" p14:dur="2000" advTm="42848"/>
    </mc:Choice>
    <mc:Fallback xmlns="">
      <p:transition spd="slow" advTm="42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7F4DF-9B67-4CB1-ADAE-7EAA8317030F}"/>
              </a:ext>
            </a:extLst>
          </p:cNvPr>
          <p:cNvSpPr>
            <a:spLocks noGrp="1"/>
          </p:cNvSpPr>
          <p:nvPr>
            <p:ph type="title"/>
          </p:nvPr>
        </p:nvSpPr>
        <p:spPr/>
        <p:txBody>
          <a:bodyPr>
            <a:normAutofit/>
          </a:bodyPr>
          <a:lstStyle/>
          <a:p>
            <a:r>
              <a:rPr lang="en-US" dirty="0"/>
              <a:t> What is Good Communication? </a:t>
            </a:r>
          </a:p>
        </p:txBody>
      </p:sp>
      <p:sp>
        <p:nvSpPr>
          <p:cNvPr id="3" name="Content Placeholder 2">
            <a:extLst>
              <a:ext uri="{FF2B5EF4-FFF2-40B4-BE49-F238E27FC236}">
                <a16:creationId xmlns:a16="http://schemas.microsoft.com/office/drawing/2014/main" id="{802937C9-F4FD-4C0B-9536-005C4A4E4836}"/>
              </a:ext>
            </a:extLst>
          </p:cNvPr>
          <p:cNvSpPr>
            <a:spLocks noGrp="1"/>
          </p:cNvSpPr>
          <p:nvPr>
            <p:ph idx="1"/>
          </p:nvPr>
        </p:nvSpPr>
        <p:spPr/>
        <p:txBody>
          <a:bodyPr/>
          <a:lstStyle/>
          <a:p>
            <a:r>
              <a:rPr lang="en-US" dirty="0"/>
              <a:t>Being clear</a:t>
            </a:r>
          </a:p>
          <a:p>
            <a:pPr lvl="1"/>
            <a:r>
              <a:rPr lang="en-US" dirty="0"/>
              <a:t>Avoid using big words if you don’t know what they mean</a:t>
            </a:r>
          </a:p>
          <a:p>
            <a:pPr lvl="1"/>
            <a:r>
              <a:rPr lang="en-US" dirty="0"/>
              <a:t>Pronounce words so that people can understand what you are saying</a:t>
            </a:r>
          </a:p>
          <a:p>
            <a:r>
              <a:rPr lang="en-US" dirty="0"/>
              <a:t>Changing how loud or how soft you speak</a:t>
            </a:r>
          </a:p>
          <a:p>
            <a:pPr lvl="1"/>
            <a:r>
              <a:rPr lang="en-US" dirty="0"/>
              <a:t>This makes listening to you more interesting</a:t>
            </a:r>
          </a:p>
          <a:p>
            <a:pPr lvl="1"/>
            <a:r>
              <a:rPr lang="en-US" dirty="0"/>
              <a:t>Make certain parts more important by speaking softer or louder for emphasis </a:t>
            </a:r>
          </a:p>
        </p:txBody>
      </p:sp>
      <p:pic>
        <p:nvPicPr>
          <p:cNvPr id="4" name="Audio 3">
            <a:hlinkClick r:id="" action="ppaction://media"/>
            <a:extLst>
              <a:ext uri="{FF2B5EF4-FFF2-40B4-BE49-F238E27FC236}">
                <a16:creationId xmlns:a16="http://schemas.microsoft.com/office/drawing/2014/main" id="{ED2EF5B5-333C-4B88-B2D6-2CE4427160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5190996"/>
      </p:ext>
    </p:extLst>
  </p:cSld>
  <p:clrMapOvr>
    <a:masterClrMapping/>
  </p:clrMapOvr>
  <mc:AlternateContent xmlns:mc="http://schemas.openxmlformats.org/markup-compatibility/2006" xmlns:p14="http://schemas.microsoft.com/office/powerpoint/2010/main">
    <mc:Choice Requires="p14">
      <p:transition spd="slow" p14:dur="2000" advTm="57223"/>
    </mc:Choice>
    <mc:Fallback xmlns="">
      <p:transition spd="slow" advTm="57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HS 2018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HS 2018 Theme" id="{99102009-44A7-44BE-97B4-C5A5C371810C}" vid="{7976F7E3-43E6-4F2D-BF6E-11EE665F20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F57D09F-7538-444D-9F7D-2A0D2B76B384}">
  <we:reference id="wa104178141" version="3.1.7.1"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BHS 2018 Theme</Template>
  <TotalTime>9830</TotalTime>
  <Words>1862</Words>
  <Application>Microsoft Office PowerPoint</Application>
  <PresentationFormat>Widescreen</PresentationFormat>
  <Paragraphs>281</Paragraphs>
  <Slides>47</Slides>
  <Notes>11</Notes>
  <HiddenSlides>0</HiddenSlides>
  <MMClips>47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Courier New</vt:lpstr>
      <vt:lpstr>Helvetica</vt:lpstr>
      <vt:lpstr>Wingdings 3</vt:lpstr>
      <vt:lpstr>BHS 2018 Theme</vt:lpstr>
      <vt:lpstr>PowerPoint Presentation</vt:lpstr>
      <vt:lpstr>State Employee Assistance Program</vt:lpstr>
      <vt:lpstr>Objectives</vt:lpstr>
      <vt:lpstr>What Do We All Need at Work?</vt:lpstr>
      <vt:lpstr>PowerPoint Presentation</vt:lpstr>
      <vt:lpstr>PowerPoint Presentation</vt:lpstr>
      <vt:lpstr>What is Good Communication?  </vt:lpstr>
      <vt:lpstr>What is Good Communication? </vt:lpstr>
      <vt:lpstr> What is Good Communication? </vt:lpstr>
      <vt:lpstr>Good Communication </vt:lpstr>
      <vt:lpstr>Listening </vt:lpstr>
      <vt:lpstr>Being Aware of Body Language  </vt:lpstr>
      <vt:lpstr>Being Aware of Body Language</vt:lpstr>
      <vt:lpstr>Managing Stress </vt:lpstr>
      <vt:lpstr>Managing Stress</vt:lpstr>
      <vt:lpstr>Learning From Your Emotions   </vt:lpstr>
      <vt:lpstr>Learning From Your Emotions </vt:lpstr>
      <vt:lpstr>Respecting Others </vt:lpstr>
      <vt:lpstr>Respecting Others: Keys to Remember </vt:lpstr>
      <vt:lpstr>PowerPoint Presentation</vt:lpstr>
      <vt:lpstr>What is a Respectful Workplace? </vt:lpstr>
      <vt:lpstr>What is a Respectful Workplace? </vt:lpstr>
      <vt:lpstr>What is NOT a Respectful Workplace? </vt:lpstr>
      <vt:lpstr>Examples of Disrespectful Behavior </vt:lpstr>
      <vt:lpstr>Effects of “Disrespect” </vt:lpstr>
      <vt:lpstr>Respecting Our Differences </vt:lpstr>
      <vt:lpstr>Benefits of Diversity </vt:lpstr>
      <vt:lpstr>PowerPoint Presentation</vt:lpstr>
      <vt:lpstr>Workplace Bullying </vt:lpstr>
      <vt:lpstr>Why Employees Bully Each Other </vt:lpstr>
      <vt:lpstr>Why Employees Bully Each Other </vt:lpstr>
      <vt:lpstr>How Bullying Affects Organizations </vt:lpstr>
      <vt:lpstr>PowerPoint Presentation</vt:lpstr>
      <vt:lpstr>Professionalism 101 </vt:lpstr>
      <vt:lpstr>Don’t Let Your Ego Get in the Way </vt:lpstr>
      <vt:lpstr>When Employees Disagree  </vt:lpstr>
      <vt:lpstr>When Employees Disagree </vt:lpstr>
      <vt:lpstr> Employee’s Role in Creating a Respectful Workplace</vt:lpstr>
      <vt:lpstr>Leader’s Role in Creating a  Respectful Workplace </vt:lpstr>
      <vt:lpstr>It All Works Together </vt:lpstr>
      <vt:lpstr>Review of Your BHS Benefits</vt:lpstr>
      <vt:lpstr>About BHS: At a Glance</vt:lpstr>
      <vt:lpstr>State of Alabama: EAP Benefits</vt:lpstr>
      <vt:lpstr>Accessing the EAP</vt:lpstr>
      <vt:lpstr>Accessing the EAP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Rodgers</dc:creator>
  <cp:lastModifiedBy>Vivian Smith</cp:lastModifiedBy>
  <cp:revision>237</cp:revision>
  <cp:lastPrinted>2019-10-03T19:51:09Z</cp:lastPrinted>
  <dcterms:created xsi:type="dcterms:W3CDTF">2018-02-20T14:23:50Z</dcterms:created>
  <dcterms:modified xsi:type="dcterms:W3CDTF">2020-08-12T17:06:40Z</dcterms:modified>
</cp:coreProperties>
</file>