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51"/>
  </p:notesMasterIdLst>
  <p:handoutMasterIdLst>
    <p:handoutMasterId r:id="rId52"/>
  </p:handoutMasterIdLst>
  <p:sldIdLst>
    <p:sldId id="256" r:id="rId3"/>
    <p:sldId id="488" r:id="rId4"/>
    <p:sldId id="257" r:id="rId5"/>
    <p:sldId id="266" r:id="rId6"/>
    <p:sldId id="692" r:id="rId7"/>
    <p:sldId id="667" r:id="rId8"/>
    <p:sldId id="693" r:id="rId9"/>
    <p:sldId id="694" r:id="rId10"/>
    <p:sldId id="695" r:id="rId11"/>
    <p:sldId id="689" r:id="rId12"/>
    <p:sldId id="437" r:id="rId13"/>
    <p:sldId id="442" r:id="rId14"/>
    <p:sldId id="443" r:id="rId15"/>
    <p:sldId id="444" r:id="rId16"/>
    <p:sldId id="682" r:id="rId17"/>
    <p:sldId id="447" r:id="rId18"/>
    <p:sldId id="448" r:id="rId19"/>
    <p:sldId id="687" r:id="rId20"/>
    <p:sldId id="412" r:id="rId21"/>
    <p:sldId id="421" r:id="rId22"/>
    <p:sldId id="413" r:id="rId23"/>
    <p:sldId id="422" r:id="rId24"/>
    <p:sldId id="423" r:id="rId25"/>
    <p:sldId id="434" r:id="rId26"/>
    <p:sldId id="435" r:id="rId27"/>
    <p:sldId id="690" r:id="rId28"/>
    <p:sldId id="398" r:id="rId29"/>
    <p:sldId id="427" r:id="rId30"/>
    <p:sldId id="428" r:id="rId31"/>
    <p:sldId id="399" r:id="rId32"/>
    <p:sldId id="400" r:id="rId33"/>
    <p:sldId id="401" r:id="rId34"/>
    <p:sldId id="402" r:id="rId35"/>
    <p:sldId id="688" r:id="rId36"/>
    <p:sldId id="426" r:id="rId37"/>
    <p:sldId id="404" r:id="rId38"/>
    <p:sldId id="405" r:id="rId39"/>
    <p:sldId id="449" r:id="rId40"/>
    <p:sldId id="282" r:id="rId41"/>
    <p:sldId id="321" r:id="rId42"/>
    <p:sldId id="801" r:id="rId43"/>
    <p:sldId id="802" r:id="rId44"/>
    <p:sldId id="803" r:id="rId45"/>
    <p:sldId id="804" r:id="rId46"/>
    <p:sldId id="805" r:id="rId47"/>
    <p:sldId id="806" r:id="rId48"/>
    <p:sldId id="807" r:id="rId49"/>
    <p:sldId id="808" r:id="rId50"/>
  </p:sldIdLst>
  <p:sldSz cx="12192000" cy="6858000"/>
  <p:notesSz cx="9309100" cy="70231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1" autoAdjust="0"/>
    <p:restoredTop sz="89110" autoAdjust="0"/>
  </p:normalViewPr>
  <p:slideViewPr>
    <p:cSldViewPr snapToGrid="0" showGuides="1">
      <p:cViewPr varScale="1">
        <p:scale>
          <a:sx n="110" d="100"/>
          <a:sy n="110" d="100"/>
        </p:scale>
        <p:origin x="34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3" d="100"/>
          <a:sy n="83"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78A592-4CC1-4933-B9EB-D8724E9CF62E}"/>
              </a:ext>
            </a:extLst>
          </p:cNvPr>
          <p:cNvSpPr>
            <a:spLocks noGrp="1"/>
          </p:cNvSpPr>
          <p:nvPr>
            <p:ph type="hdr" sz="quarter"/>
          </p:nvPr>
        </p:nvSpPr>
        <p:spPr>
          <a:xfrm>
            <a:off x="1" y="1"/>
            <a:ext cx="4033943" cy="352374"/>
          </a:xfrm>
          <a:prstGeom prst="rect">
            <a:avLst/>
          </a:prstGeom>
        </p:spPr>
        <p:txBody>
          <a:bodyPr vert="horz" lIns="93317" tIns="46659" rIns="93317" bIns="46659" rtlCol="0"/>
          <a:lstStyle>
            <a:lvl1pPr algn="l">
              <a:defRPr sz="1300"/>
            </a:lvl1pPr>
          </a:lstStyle>
          <a:p>
            <a:endParaRPr lang="en-US" dirty="0"/>
          </a:p>
        </p:txBody>
      </p:sp>
      <p:sp>
        <p:nvSpPr>
          <p:cNvPr id="4" name="Footer Placeholder 3">
            <a:extLst>
              <a:ext uri="{FF2B5EF4-FFF2-40B4-BE49-F238E27FC236}">
                <a16:creationId xmlns:a16="http://schemas.microsoft.com/office/drawing/2014/main" id="{AF4BB2A3-BA28-4E8A-A80F-9F96B3486D56}"/>
              </a:ext>
            </a:extLst>
          </p:cNvPr>
          <p:cNvSpPr>
            <a:spLocks noGrp="1"/>
          </p:cNvSpPr>
          <p:nvPr>
            <p:ph type="ftr" sz="quarter" idx="2"/>
          </p:nvPr>
        </p:nvSpPr>
        <p:spPr>
          <a:xfrm>
            <a:off x="1" y="6670727"/>
            <a:ext cx="4033943" cy="352373"/>
          </a:xfrm>
          <a:prstGeom prst="rect">
            <a:avLst/>
          </a:prstGeom>
        </p:spPr>
        <p:txBody>
          <a:bodyPr vert="horz" lIns="93317" tIns="46659" rIns="93317" bIns="46659"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B1F26478-2B41-473F-9240-F56FD0BF3EB9}"/>
              </a:ext>
            </a:extLst>
          </p:cNvPr>
          <p:cNvSpPr>
            <a:spLocks noGrp="1"/>
          </p:cNvSpPr>
          <p:nvPr>
            <p:ph type="sldNum" sz="quarter" idx="3"/>
          </p:nvPr>
        </p:nvSpPr>
        <p:spPr>
          <a:xfrm>
            <a:off x="4776518" y="6494540"/>
            <a:ext cx="4033943" cy="352373"/>
          </a:xfrm>
          <a:prstGeom prst="rect">
            <a:avLst/>
          </a:prstGeom>
        </p:spPr>
        <p:txBody>
          <a:bodyPr vert="horz" lIns="93317" tIns="46659" rIns="93317" bIns="46659" rtlCol="0" anchor="b"/>
          <a:lstStyle>
            <a:lvl1pPr algn="r">
              <a:defRPr sz="1300"/>
            </a:lvl1pPr>
          </a:lstStyle>
          <a:p>
            <a:fld id="{454DF32C-2E6E-4349-A5FB-8865901B26CB}" type="slidenum">
              <a:rPr lang="en-US" smtClean="0"/>
              <a:t>‹#›</a:t>
            </a:fld>
            <a:endParaRPr lang="en-US" dirty="0"/>
          </a:p>
        </p:txBody>
      </p:sp>
    </p:spTree>
    <p:extLst>
      <p:ext uri="{BB962C8B-B14F-4D97-AF65-F5344CB8AC3E}">
        <p14:creationId xmlns:p14="http://schemas.microsoft.com/office/powerpoint/2010/main" val="2702878258"/>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33943" cy="352374"/>
          </a:xfrm>
          <a:prstGeom prst="rect">
            <a:avLst/>
          </a:prstGeom>
        </p:spPr>
        <p:txBody>
          <a:bodyPr vert="horz" lIns="93317" tIns="46659" rIns="93317" bIns="46659" rtlCol="0"/>
          <a:lstStyle>
            <a:lvl1pPr algn="l">
              <a:defRPr sz="1300"/>
            </a:lvl1pPr>
          </a:lstStyle>
          <a:p>
            <a:endParaRPr lang="en-US" dirty="0"/>
          </a:p>
        </p:txBody>
      </p:sp>
      <p:sp>
        <p:nvSpPr>
          <p:cNvPr id="3" name="Date Placeholder 2"/>
          <p:cNvSpPr>
            <a:spLocks noGrp="1"/>
          </p:cNvSpPr>
          <p:nvPr>
            <p:ph type="dt" idx="1"/>
          </p:nvPr>
        </p:nvSpPr>
        <p:spPr>
          <a:xfrm>
            <a:off x="5273002" y="1"/>
            <a:ext cx="4033943" cy="352374"/>
          </a:xfrm>
          <a:prstGeom prst="rect">
            <a:avLst/>
          </a:prstGeom>
        </p:spPr>
        <p:txBody>
          <a:bodyPr vert="horz" lIns="93317" tIns="46659" rIns="93317" bIns="46659" rtlCol="0"/>
          <a:lstStyle>
            <a:lvl1pPr algn="r">
              <a:defRPr sz="1300"/>
            </a:lvl1pPr>
          </a:lstStyle>
          <a:p>
            <a:endParaRPr lang="en-US" dirty="0"/>
          </a:p>
        </p:txBody>
      </p:sp>
      <p:sp>
        <p:nvSpPr>
          <p:cNvPr id="4" name="Slide Image Placeholder 3"/>
          <p:cNvSpPr>
            <a:spLocks noGrp="1" noRot="1" noChangeAspect="1"/>
          </p:cNvSpPr>
          <p:nvPr>
            <p:ph type="sldImg" idx="2"/>
          </p:nvPr>
        </p:nvSpPr>
        <p:spPr>
          <a:xfrm>
            <a:off x="2547938" y="877888"/>
            <a:ext cx="4213225" cy="2370137"/>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930910" y="3379867"/>
            <a:ext cx="7447280" cy="2765346"/>
          </a:xfrm>
          <a:prstGeom prst="rect">
            <a:avLst/>
          </a:prstGeom>
        </p:spPr>
        <p:txBody>
          <a:bodyPr vert="horz" lIns="93317" tIns="46659" rIns="93317" bIns="4665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70727"/>
            <a:ext cx="4033943" cy="352373"/>
          </a:xfrm>
          <a:prstGeom prst="rect">
            <a:avLst/>
          </a:prstGeom>
        </p:spPr>
        <p:txBody>
          <a:bodyPr vert="horz" lIns="93317" tIns="46659" rIns="93317" bIns="46659" rtlCol="0" anchor="b"/>
          <a:lstStyle>
            <a:lvl1pPr algn="l">
              <a:defRPr sz="1300"/>
            </a:lvl1pPr>
          </a:lstStyle>
          <a:p>
            <a:endParaRPr lang="en-US" dirty="0"/>
          </a:p>
        </p:txBody>
      </p:sp>
      <p:sp>
        <p:nvSpPr>
          <p:cNvPr id="7" name="Slide Number Placeholder 6"/>
          <p:cNvSpPr>
            <a:spLocks noGrp="1"/>
          </p:cNvSpPr>
          <p:nvPr>
            <p:ph type="sldNum" sz="quarter" idx="5"/>
          </p:nvPr>
        </p:nvSpPr>
        <p:spPr>
          <a:xfrm>
            <a:off x="5273002" y="6670727"/>
            <a:ext cx="4033943" cy="352373"/>
          </a:xfrm>
          <a:prstGeom prst="rect">
            <a:avLst/>
          </a:prstGeom>
        </p:spPr>
        <p:txBody>
          <a:bodyPr vert="horz" lIns="93317" tIns="46659" rIns="93317" bIns="46659" rtlCol="0" anchor="b"/>
          <a:lstStyle>
            <a:lvl1pPr algn="r">
              <a:defRPr sz="1300"/>
            </a:lvl1pPr>
          </a:lstStyle>
          <a:p>
            <a:fld id="{C46CDBC2-38A5-44D9-B1B2-2B0903BB7835}" type="slidenum">
              <a:rPr lang="en-US" smtClean="0"/>
              <a:t>‹#›</a:t>
            </a:fld>
            <a:endParaRPr lang="en-US" dirty="0"/>
          </a:p>
        </p:txBody>
      </p:sp>
    </p:spTree>
    <p:extLst>
      <p:ext uri="{BB962C8B-B14F-4D97-AF65-F5344CB8AC3E}">
        <p14:creationId xmlns:p14="http://schemas.microsoft.com/office/powerpoint/2010/main" val="2779568129"/>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September 13, 2019</a:t>
            </a:r>
          </a:p>
        </p:txBody>
      </p:sp>
    </p:spTree>
    <p:extLst>
      <p:ext uri="{BB962C8B-B14F-4D97-AF65-F5344CB8AC3E}">
        <p14:creationId xmlns:p14="http://schemas.microsoft.com/office/powerpoint/2010/main" val="1589324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CAPSTONE JULY 2018</a:t>
            </a:r>
          </a:p>
        </p:txBody>
      </p:sp>
    </p:spTree>
    <p:extLst>
      <p:ext uri="{BB962C8B-B14F-4D97-AF65-F5344CB8AC3E}">
        <p14:creationId xmlns:p14="http://schemas.microsoft.com/office/powerpoint/2010/main" val="3746176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D737360-F373-44D6-80A9-513647D1E915}"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6137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266FC6-1512-44D9-85C8-21FF0CDBA41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4265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266FC6-1512-44D9-85C8-21FF0CDBA41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4397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609600" y="785813"/>
            <a:ext cx="6985000" cy="3930650"/>
          </a:xfrm>
          <a:ln/>
        </p:spPr>
      </p:sp>
      <p:sp>
        <p:nvSpPr>
          <p:cNvPr id="30723" name="Notes Placeholder 2"/>
          <p:cNvSpPr>
            <a:spLocks noGrp="1"/>
          </p:cNvSpPr>
          <p:nvPr>
            <p:ph type="body" idx="1"/>
          </p:nvPr>
        </p:nvSpPr>
        <p:spPr>
          <a:noFill/>
          <a:ln/>
        </p:spPr>
        <p:txBody>
          <a:bodyPr/>
          <a:lstStyle/>
          <a:p>
            <a:endParaRPr lang="en-US" dirty="0"/>
          </a:p>
        </p:txBody>
      </p:sp>
      <p:sp>
        <p:nvSpPr>
          <p:cNvPr id="30724" name="Slide Number Placeholder 3"/>
          <p:cNvSpPr>
            <a:spLocks noGrp="1"/>
          </p:cNvSpPr>
          <p:nvPr>
            <p:ph type="sldNum" sz="quarter" idx="5"/>
          </p:nvPr>
        </p:nvSpPr>
        <p:spPr>
          <a:noFill/>
        </p:spPr>
        <p:txBody>
          <a:bodyPr/>
          <a:lstStyle/>
          <a:p>
            <a:pPr marL="0" marR="0" lvl="0" indent="0" algn="r" defTabSz="1052871" rtl="0" eaLnBrk="0" fontAlgn="base" latinLnBrk="0" hangingPunct="0">
              <a:lnSpc>
                <a:spcPct val="100000"/>
              </a:lnSpc>
              <a:spcBef>
                <a:spcPct val="0"/>
              </a:spcBef>
              <a:spcAft>
                <a:spcPct val="0"/>
              </a:spcAft>
              <a:buClrTx/>
              <a:buSzTx/>
              <a:buFontTx/>
              <a:buNone/>
              <a:tabLst/>
              <a:defRPr/>
            </a:pPr>
            <a:fld id="{E918A05E-23A5-4C26-8949-F362BB02E4AC}"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1052871"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Date Placeholder 1">
            <a:extLst>
              <a:ext uri="{FF2B5EF4-FFF2-40B4-BE49-F238E27FC236}">
                <a16:creationId xmlns:a16="http://schemas.microsoft.com/office/drawing/2014/main" id="{0726A993-C2A7-4DAF-A634-22E6F23C55AA}"/>
              </a:ext>
            </a:extLst>
          </p:cNvPr>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11100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20D3BB8-547D-4006-8E2D-D0CAD809007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Date Placeholder 4">
            <a:extLst>
              <a:ext uri="{FF2B5EF4-FFF2-40B4-BE49-F238E27FC236}">
                <a16:creationId xmlns:a16="http://schemas.microsoft.com/office/drawing/2014/main" id="{1F035E33-99EC-4450-8A7E-56E82E075CD1}"/>
              </a:ext>
            </a:extLst>
          </p:cNvPr>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73999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266FC6-1512-44D9-85C8-21FF0CDBA41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8915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382588" y="687388"/>
            <a:ext cx="6118225" cy="3441700"/>
          </a:xfrm>
          <a:ln/>
        </p:spPr>
      </p:sp>
      <p:sp>
        <p:nvSpPr>
          <p:cNvPr id="36867" name="Notes Placeholder 2"/>
          <p:cNvSpPr>
            <a:spLocks noGrp="1"/>
          </p:cNvSpPr>
          <p:nvPr>
            <p:ph type="body" idx="1"/>
          </p:nvPr>
        </p:nvSpPr>
        <p:spPr>
          <a:noFill/>
          <a:ln/>
        </p:spPr>
        <p:txBody>
          <a:bodyPr/>
          <a:lstStyle/>
          <a:p>
            <a:r>
              <a:rPr lang="en-US" dirty="0"/>
              <a:t>More information about your EAP benefit is available at our website.  Enter the Members section, click on Member Login and enter your password, DORM, to view your member guide and to use self-assessment tools.</a:t>
            </a:r>
          </a:p>
        </p:txBody>
      </p:sp>
      <p:sp>
        <p:nvSpPr>
          <p:cNvPr id="36868" name="Slide Number Placeholder 3"/>
          <p:cNvSpPr>
            <a:spLocks noGrp="1"/>
          </p:cNvSpPr>
          <p:nvPr>
            <p:ph type="sldNum" sz="quarter" idx="5"/>
          </p:nvPr>
        </p:nvSpPr>
        <p:spPr>
          <a:xfrm>
            <a:off x="4142964" y="9119175"/>
            <a:ext cx="3170583" cy="482027"/>
          </a:xfrm>
          <a:prstGeom prst="rect">
            <a:avLst/>
          </a:prstGeom>
          <a:noFill/>
        </p:spPr>
        <p:txBody>
          <a:bodyPr lIns="91427" tIns="45714" rIns="91427" bIns="45714"/>
          <a:lstStyle/>
          <a:p>
            <a:pPr marL="0" marR="0" lvl="0" indent="0" algn="r" defTabSz="905284" rtl="0" eaLnBrk="0" fontAlgn="base" latinLnBrk="0" hangingPunct="0">
              <a:lnSpc>
                <a:spcPct val="100000"/>
              </a:lnSpc>
              <a:spcBef>
                <a:spcPct val="0"/>
              </a:spcBef>
              <a:spcAft>
                <a:spcPct val="0"/>
              </a:spcAft>
              <a:buClrTx/>
              <a:buSzTx/>
              <a:buFontTx/>
              <a:buNone/>
              <a:tabLst/>
              <a:defRPr/>
            </a:pPr>
            <a:fld id="{E62CCAEB-20F5-4885-ADE4-0CFA7DD0EA9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5284"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Date Placeholder 1">
            <a:extLst>
              <a:ext uri="{FF2B5EF4-FFF2-40B4-BE49-F238E27FC236}">
                <a16:creationId xmlns:a16="http://schemas.microsoft.com/office/drawing/2014/main" id="{0559E74A-9A67-4F35-94F1-EAB357075652}"/>
              </a:ext>
            </a:extLst>
          </p:cNvPr>
          <p:cNvSpPr>
            <a:spLocks noGrp="1"/>
          </p:cNvSpPr>
          <p:nvPr>
            <p:ph type="dt" idx="10"/>
          </p:nvPr>
        </p:nvSpPr>
        <p:spPr>
          <a:xfrm>
            <a:off x="4142964" y="3"/>
            <a:ext cx="3170583" cy="482027"/>
          </a:xfrm>
          <a:prstGeom prst="rect">
            <a:avLst/>
          </a:prstGeom>
        </p:spPr>
        <p:txBody>
          <a:bodyPr lIns="91427" tIns="45714" rIns="91427" bIns="45714"/>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6/14/2018</a:t>
            </a:r>
          </a:p>
        </p:txBody>
      </p:sp>
    </p:spTree>
    <p:extLst>
      <p:ext uri="{BB962C8B-B14F-4D97-AF65-F5344CB8AC3E}">
        <p14:creationId xmlns:p14="http://schemas.microsoft.com/office/powerpoint/2010/main" val="326253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a:xfrm>
            <a:off x="4142964" y="3"/>
            <a:ext cx="3170583" cy="482027"/>
          </a:xfrm>
          <a:prstGeom prst="rect">
            <a:avLst/>
          </a:prstGeom>
        </p:spPr>
        <p:txBody>
          <a:bodyPr lIns="91427" tIns="45714" rIns="91427" bIns="45714"/>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06/07/2018</a:t>
            </a:r>
          </a:p>
        </p:txBody>
      </p:sp>
      <p:sp>
        <p:nvSpPr>
          <p:cNvPr id="5" name="Slide Number Placeholder 4"/>
          <p:cNvSpPr>
            <a:spLocks noGrp="1"/>
          </p:cNvSpPr>
          <p:nvPr>
            <p:ph type="sldNum" sz="quarter" idx="5"/>
          </p:nvPr>
        </p:nvSpPr>
        <p:spPr>
          <a:xfrm>
            <a:off x="4142964" y="9119175"/>
            <a:ext cx="3170583" cy="482027"/>
          </a:xfrm>
          <a:prstGeom prst="rect">
            <a:avLst/>
          </a:prstGeom>
        </p:spPr>
        <p:txBody>
          <a:bodyPr lIns="91427" tIns="45714" rIns="91427" bIns="45714"/>
          <a:lstStyle/>
          <a:p>
            <a:pPr marL="0" marR="0" lvl="0" indent="0" algn="r" defTabSz="914400" rtl="0" eaLnBrk="0" fontAlgn="base" latinLnBrk="0" hangingPunct="0">
              <a:lnSpc>
                <a:spcPct val="100000"/>
              </a:lnSpc>
              <a:spcBef>
                <a:spcPct val="0"/>
              </a:spcBef>
              <a:spcAft>
                <a:spcPct val="0"/>
              </a:spcAft>
              <a:buClrTx/>
              <a:buSzTx/>
              <a:buFontTx/>
              <a:buNone/>
              <a:tabLst/>
              <a:defRPr/>
            </a:pPr>
            <a:fld id="{BC266FC6-1512-44D9-85C8-21FF0CDBA41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7504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charset="0"/>
                <a:ea typeface="+mn-ea"/>
                <a:cs typeface="+mn-cs"/>
              </a:rPr>
              <a:t>September 13, 2019</a:t>
            </a:r>
          </a:p>
        </p:txBody>
      </p:sp>
    </p:spTree>
    <p:extLst>
      <p:ext uri="{BB962C8B-B14F-4D97-AF65-F5344CB8AC3E}">
        <p14:creationId xmlns:p14="http://schemas.microsoft.com/office/powerpoint/2010/main" val="3238866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b="1" dirty="0"/>
              <a:t>IMPORTANT PLEASE READ</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20D3BB8-547D-4006-8E2D-D0CAD809007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95575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highlight>
                <a:srgbClr val="FFFF00"/>
              </a:highlight>
            </a:endParaRPr>
          </a:p>
        </p:txBody>
      </p:sp>
      <p:sp>
        <p:nvSpPr>
          <p:cNvPr id="4" name="Date Placeholder 3"/>
          <p:cNvSpPr>
            <a:spLocks noGrp="1"/>
          </p:cNvSpPr>
          <p:nvPr>
            <p:ph type="dt" idx="10"/>
          </p:nvPr>
        </p:nvSpPr>
        <p:spPr/>
        <p:txBody>
          <a:bodyPr/>
          <a:lstStyle/>
          <a:p>
            <a:r>
              <a:rPr lang="en-US" dirty="0"/>
              <a:t>CAPSTONE JULY 2018</a:t>
            </a:r>
          </a:p>
        </p:txBody>
      </p:sp>
    </p:spTree>
    <p:extLst>
      <p:ext uri="{BB962C8B-B14F-4D97-AF65-F5344CB8AC3E}">
        <p14:creationId xmlns:p14="http://schemas.microsoft.com/office/powerpoint/2010/main" val="1455579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dirty="0"/>
              <a:t>So  what does that include?</a:t>
            </a:r>
          </a:p>
        </p:txBody>
      </p:sp>
      <p:sp>
        <p:nvSpPr>
          <p:cNvPr id="4" name="Date Placeholder 3"/>
          <p:cNvSpPr>
            <a:spLocks noGrp="1"/>
          </p:cNvSpPr>
          <p:nvPr>
            <p:ph type="dt" idx="10"/>
          </p:nvPr>
        </p:nvSpPr>
        <p:spPr/>
        <p:txBody>
          <a:bodyPr/>
          <a:lstStyle/>
          <a:p>
            <a:r>
              <a:rPr lang="en-US" dirty="0"/>
              <a:t>CAPSTONE JULY 2018</a:t>
            </a:r>
          </a:p>
        </p:txBody>
      </p:sp>
    </p:spTree>
    <p:extLst>
      <p:ext uri="{BB962C8B-B14F-4D97-AF65-F5344CB8AC3E}">
        <p14:creationId xmlns:p14="http://schemas.microsoft.com/office/powerpoint/2010/main" val="3533797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CAPSTONE JULY 2018</a:t>
            </a:r>
          </a:p>
        </p:txBody>
      </p:sp>
    </p:spTree>
    <p:extLst>
      <p:ext uri="{BB962C8B-B14F-4D97-AF65-F5344CB8AC3E}">
        <p14:creationId xmlns:p14="http://schemas.microsoft.com/office/powerpoint/2010/main" val="1514307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CAPSTONE JULY 2018</a:t>
            </a:r>
          </a:p>
        </p:txBody>
      </p:sp>
    </p:spTree>
    <p:extLst>
      <p:ext uri="{BB962C8B-B14F-4D97-AF65-F5344CB8AC3E}">
        <p14:creationId xmlns:p14="http://schemas.microsoft.com/office/powerpoint/2010/main" val="198217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8A9B6F-79D8-4562-853A-7F5A7A3CDB3B}" type="slidenum">
              <a:rPr lang="en-US" smtClean="0"/>
              <a:t>19</a:t>
            </a:fld>
            <a:endParaRPr lang="en-US" dirty="0"/>
          </a:p>
        </p:txBody>
      </p:sp>
    </p:spTree>
    <p:extLst>
      <p:ext uri="{BB962C8B-B14F-4D97-AF65-F5344CB8AC3E}">
        <p14:creationId xmlns:p14="http://schemas.microsoft.com/office/powerpoint/2010/main" val="1243908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CAPSTONE JULY 2018</a:t>
            </a:r>
          </a:p>
        </p:txBody>
      </p:sp>
    </p:spTree>
    <p:extLst>
      <p:ext uri="{BB962C8B-B14F-4D97-AF65-F5344CB8AC3E}">
        <p14:creationId xmlns:p14="http://schemas.microsoft.com/office/powerpoint/2010/main" val="1571680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8A9B6F-79D8-4562-853A-7F5A7A3CDB3B}" type="slidenum">
              <a:rPr lang="en-US" smtClean="0"/>
              <a:t>37</a:t>
            </a:fld>
            <a:endParaRPr lang="en-US" dirty="0"/>
          </a:p>
        </p:txBody>
      </p:sp>
    </p:spTree>
    <p:extLst>
      <p:ext uri="{BB962C8B-B14F-4D97-AF65-F5344CB8AC3E}">
        <p14:creationId xmlns:p14="http://schemas.microsoft.com/office/powerpoint/2010/main" val="296173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3742944" cy="6864096"/>
          </a:xfrm>
          <a:prstGeom prst="rect">
            <a:avLst/>
          </a:prstGeom>
          <a:solidFill>
            <a:srgbClr val="00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802" r="6597"/>
          <a:stretch/>
        </p:blipFill>
        <p:spPr>
          <a:xfrm>
            <a:off x="3776133" y="0"/>
            <a:ext cx="8415867" cy="6858000"/>
          </a:xfrm>
          <a:prstGeom prst="rect">
            <a:avLst/>
          </a:prstGeom>
        </p:spPr>
      </p:pic>
      <p:cxnSp>
        <p:nvCxnSpPr>
          <p:cNvPr id="10" name="Straight Connector 9"/>
          <p:cNvCxnSpPr/>
          <p:nvPr/>
        </p:nvCxnSpPr>
        <p:spPr>
          <a:xfrm>
            <a:off x="299212" y="2819400"/>
            <a:ext cx="31699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AutoShape 10"/>
          <p:cNvSpPr>
            <a:spLocks noChangeArrowheads="1"/>
          </p:cNvSpPr>
          <p:nvPr/>
        </p:nvSpPr>
        <p:spPr bwMode="auto">
          <a:xfrm rot="-5400000">
            <a:off x="11176000" y="5842000"/>
            <a:ext cx="1016000" cy="1016000"/>
          </a:xfrm>
          <a:prstGeom prst="rtTriangle">
            <a:avLst/>
          </a:prstGeom>
          <a:solidFill>
            <a:srgbClr val="E6E6E6"/>
          </a:solidFill>
          <a:ln w="9525">
            <a:noFill/>
            <a:miter lim="800000"/>
            <a:headEnd/>
            <a:tailEnd/>
          </a:ln>
        </p:spPr>
        <p:txBody>
          <a:bodyPr wrap="none" anchor="ctr"/>
          <a:lstStyle/>
          <a:p>
            <a:endParaRPr lang="en-US" sz="32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947" y="6280725"/>
            <a:ext cx="635000" cy="57727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239" y="5015756"/>
            <a:ext cx="5993023" cy="1652488"/>
          </a:xfrm>
          <a:prstGeom prst="rect">
            <a:avLst/>
          </a:prstGeom>
          <a:effectLst>
            <a:outerShdw blurRad="50800" dist="38100" dir="2700000" algn="tl" rotWithShape="0">
              <a:prstClr val="black">
                <a:alpha val="40000"/>
              </a:prstClr>
            </a:outerShdw>
          </a:effectLst>
        </p:spPr>
      </p:pic>
      <p:sp>
        <p:nvSpPr>
          <p:cNvPr id="16" name="Text Placeholder 15"/>
          <p:cNvSpPr>
            <a:spLocks noGrp="1"/>
          </p:cNvSpPr>
          <p:nvPr>
            <p:ph type="body" sz="quarter" idx="10" hasCustomPrompt="1"/>
          </p:nvPr>
        </p:nvSpPr>
        <p:spPr>
          <a:xfrm>
            <a:off x="298366" y="1295400"/>
            <a:ext cx="3170767" cy="1404255"/>
          </a:xfrm>
        </p:spPr>
        <p:txBody>
          <a:bodyPr>
            <a:normAutofit/>
          </a:bodyPr>
          <a:lstStyle>
            <a:lvl1pPr marL="0" indent="0">
              <a:buNone/>
              <a:defRPr sz="4000" baseline="0">
                <a:solidFill>
                  <a:schemeClr val="bg1"/>
                </a:solidFill>
              </a:defRPr>
            </a:lvl1pPr>
          </a:lstStyle>
          <a:p>
            <a:pPr lvl="0"/>
            <a:r>
              <a:rPr lang="en-US" dirty="0"/>
              <a:t>Presentation Title</a:t>
            </a:r>
          </a:p>
        </p:txBody>
      </p:sp>
      <p:sp>
        <p:nvSpPr>
          <p:cNvPr id="18" name="Text Placeholder 17"/>
          <p:cNvSpPr>
            <a:spLocks noGrp="1"/>
          </p:cNvSpPr>
          <p:nvPr>
            <p:ph type="body" sz="quarter" idx="11" hasCustomPrompt="1"/>
          </p:nvPr>
        </p:nvSpPr>
        <p:spPr>
          <a:xfrm>
            <a:off x="298451" y="3035300"/>
            <a:ext cx="3170767" cy="861775"/>
          </a:xfrm>
        </p:spPr>
        <p:txBody>
          <a:bodyPr>
            <a:spAutoFit/>
          </a:bodyPr>
          <a:lstStyle>
            <a:lvl1pPr marL="0" indent="0">
              <a:buNone/>
              <a:defRPr sz="2400" baseline="0">
                <a:solidFill>
                  <a:schemeClr val="bg1"/>
                </a:solidFill>
              </a:defRPr>
            </a:lvl1pPr>
          </a:lstStyle>
          <a:p>
            <a:pPr lvl="0"/>
            <a:r>
              <a:rPr lang="en-US" dirty="0"/>
              <a:t>Presentation Subtitle/Date</a:t>
            </a:r>
          </a:p>
        </p:txBody>
      </p:sp>
    </p:spTree>
    <p:extLst>
      <p:ext uri="{BB962C8B-B14F-4D97-AF65-F5344CB8AC3E}">
        <p14:creationId xmlns:p14="http://schemas.microsoft.com/office/powerpoint/2010/main" val="322197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1066800" y="1143000"/>
            <a:ext cx="100584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856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lvl1pPr>
              <a:defRPr sz="4000"/>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C8986FA0-AA6D-43E4-8381-F80A57A21D17}" type="slidenum">
              <a:rPr lang="en-US" smtClean="0"/>
              <a:t>‹#›</a:t>
            </a:fld>
            <a:endParaRPr lang="en-US" dirty="0"/>
          </a:p>
        </p:txBody>
      </p:sp>
    </p:spTree>
    <p:extLst>
      <p:ext uri="{BB962C8B-B14F-4D97-AF65-F5344CB8AC3E}">
        <p14:creationId xmlns:p14="http://schemas.microsoft.com/office/powerpoint/2010/main" val="642782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914400" y="1752602"/>
            <a:ext cx="10363200" cy="1829761"/>
          </a:xfrm>
        </p:spPr>
        <p:txBody>
          <a:bodyPr anchor="b"/>
          <a:lstStyle>
            <a:lvl1pPr algn="r">
              <a:defRPr sz="4800" b="1">
                <a:solidFill>
                  <a:schemeClr val="tx2"/>
                </a:solidFill>
                <a:effectLst/>
                <a:latin typeface="Arial" pitchFamily="34" charset="0"/>
                <a:cs typeface="Arial" pitchFamily="34" charset="0"/>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2" name="Date Placeholder 29"/>
          <p:cNvSpPr>
            <a:spLocks noGrp="1"/>
          </p:cNvSpPr>
          <p:nvPr>
            <p:ph type="dt" sz="half" idx="10"/>
          </p:nvPr>
        </p:nvSpPr>
        <p:spPr/>
        <p:txBody>
          <a:bodyPr/>
          <a:lstStyle>
            <a:lvl1pPr>
              <a:defRPr>
                <a:solidFill>
                  <a:srgbClr val="FFFFFF"/>
                </a:solidFill>
              </a:defRPr>
            </a:lvl1pPr>
            <a:extLst/>
          </a:lstStyle>
          <a:p>
            <a:endParaRPr lang="en-US" dirty="0"/>
          </a:p>
        </p:txBody>
      </p:sp>
      <p:sp>
        <p:nvSpPr>
          <p:cNvPr id="13"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14" name="Slide Number Placeholder 26"/>
          <p:cNvSpPr>
            <a:spLocks noGrp="1"/>
          </p:cNvSpPr>
          <p:nvPr>
            <p:ph type="sldNum" sz="quarter" idx="12"/>
          </p:nvPr>
        </p:nvSpPr>
        <p:spPr/>
        <p:txBody>
          <a:bodyPr/>
          <a:lstStyle>
            <a:lvl1pPr>
              <a:defRPr>
                <a:solidFill>
                  <a:srgbClr val="FFFFFF"/>
                </a:solidFill>
              </a:defRPr>
            </a:lvl1pPr>
            <a:extLst/>
          </a:lstStyle>
          <a:p>
            <a:fld id="{C8986FA0-AA6D-43E4-8381-F80A57A21D17}" type="slidenum">
              <a:rPr lang="en-US" smtClean="0"/>
              <a:t>‹#›</a:t>
            </a:fld>
            <a:endParaRPr lang="en-US" dirty="0"/>
          </a:p>
        </p:txBody>
      </p:sp>
    </p:spTree>
    <p:extLst>
      <p:ext uri="{BB962C8B-B14F-4D97-AF65-F5344CB8AC3E}">
        <p14:creationId xmlns:p14="http://schemas.microsoft.com/office/powerpoint/2010/main" val="2077188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3742944" cy="6864096"/>
          </a:xfrm>
          <a:prstGeom prst="rect">
            <a:avLst/>
          </a:prstGeom>
          <a:solidFill>
            <a:srgbClr val="00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802" r="6597"/>
          <a:stretch/>
        </p:blipFill>
        <p:spPr>
          <a:xfrm>
            <a:off x="3776133" y="0"/>
            <a:ext cx="8415867" cy="6858000"/>
          </a:xfrm>
          <a:prstGeom prst="rect">
            <a:avLst/>
          </a:prstGeom>
        </p:spPr>
      </p:pic>
      <p:cxnSp>
        <p:nvCxnSpPr>
          <p:cNvPr id="10" name="Straight Connector 9"/>
          <p:cNvCxnSpPr/>
          <p:nvPr/>
        </p:nvCxnSpPr>
        <p:spPr>
          <a:xfrm>
            <a:off x="299212" y="2819400"/>
            <a:ext cx="31699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AutoShape 10"/>
          <p:cNvSpPr>
            <a:spLocks noChangeArrowheads="1"/>
          </p:cNvSpPr>
          <p:nvPr/>
        </p:nvSpPr>
        <p:spPr bwMode="auto">
          <a:xfrm rot="-5400000">
            <a:off x="11176000" y="5842000"/>
            <a:ext cx="1016000" cy="1016000"/>
          </a:xfrm>
          <a:prstGeom prst="rtTriangle">
            <a:avLst/>
          </a:prstGeom>
          <a:solidFill>
            <a:srgbClr val="E6E6E6"/>
          </a:solidFill>
          <a:ln w="9525">
            <a:noFill/>
            <a:miter lim="800000"/>
            <a:headEnd/>
            <a:tailEnd/>
          </a:ln>
        </p:spPr>
        <p:txBody>
          <a:bodyPr wrap="none" anchor="ctr"/>
          <a:lstStyle/>
          <a:p>
            <a:endParaRPr lang="en-US" sz="32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947" y="6280725"/>
            <a:ext cx="635000" cy="57727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239" y="5015756"/>
            <a:ext cx="5993023" cy="1652488"/>
          </a:xfrm>
          <a:prstGeom prst="rect">
            <a:avLst/>
          </a:prstGeom>
          <a:effectLst>
            <a:outerShdw blurRad="50800" dist="38100" dir="2700000" algn="tl" rotWithShape="0">
              <a:prstClr val="black">
                <a:alpha val="40000"/>
              </a:prstClr>
            </a:outerShdw>
          </a:effectLst>
        </p:spPr>
      </p:pic>
      <p:sp>
        <p:nvSpPr>
          <p:cNvPr id="16" name="Text Placeholder 15"/>
          <p:cNvSpPr>
            <a:spLocks noGrp="1"/>
          </p:cNvSpPr>
          <p:nvPr>
            <p:ph type="body" sz="quarter" idx="10" hasCustomPrompt="1"/>
          </p:nvPr>
        </p:nvSpPr>
        <p:spPr>
          <a:xfrm>
            <a:off x="298366" y="1295400"/>
            <a:ext cx="3170767" cy="1404255"/>
          </a:xfrm>
        </p:spPr>
        <p:txBody>
          <a:bodyPr>
            <a:normAutofit/>
          </a:bodyPr>
          <a:lstStyle>
            <a:lvl1pPr marL="0" indent="0">
              <a:buNone/>
              <a:defRPr sz="4000" baseline="0">
                <a:solidFill>
                  <a:schemeClr val="bg1"/>
                </a:solidFill>
              </a:defRPr>
            </a:lvl1pPr>
          </a:lstStyle>
          <a:p>
            <a:pPr lvl="0"/>
            <a:r>
              <a:rPr lang="en-US" dirty="0"/>
              <a:t>Presentation Title</a:t>
            </a:r>
          </a:p>
        </p:txBody>
      </p:sp>
      <p:sp>
        <p:nvSpPr>
          <p:cNvPr id="18" name="Text Placeholder 17"/>
          <p:cNvSpPr>
            <a:spLocks noGrp="1"/>
          </p:cNvSpPr>
          <p:nvPr>
            <p:ph type="body" sz="quarter" idx="11" hasCustomPrompt="1"/>
          </p:nvPr>
        </p:nvSpPr>
        <p:spPr>
          <a:xfrm>
            <a:off x="298451" y="3035300"/>
            <a:ext cx="3170767" cy="861775"/>
          </a:xfrm>
        </p:spPr>
        <p:txBody>
          <a:bodyPr>
            <a:spAutoFit/>
          </a:bodyPr>
          <a:lstStyle>
            <a:lvl1pPr marL="0" indent="0">
              <a:buNone/>
              <a:defRPr sz="2400" baseline="0">
                <a:solidFill>
                  <a:schemeClr val="bg1"/>
                </a:solidFill>
              </a:defRPr>
            </a:lvl1pPr>
          </a:lstStyle>
          <a:p>
            <a:pPr lvl="0"/>
            <a:r>
              <a:rPr lang="en-US" dirty="0"/>
              <a:t>Presentation Subtitle/Date</a:t>
            </a:r>
          </a:p>
        </p:txBody>
      </p:sp>
    </p:spTree>
    <p:extLst>
      <p:ext uri="{BB962C8B-B14F-4D97-AF65-F5344CB8AC3E}">
        <p14:creationId xmlns:p14="http://schemas.microsoft.com/office/powerpoint/2010/main" val="3304323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0AE9B10-AC95-45D1-858C-B54083F98FF8}"/>
              </a:ext>
            </a:extLst>
          </p:cNvPr>
          <p:cNvSpPr>
            <a:spLocks noGrp="1"/>
          </p:cNvSpPr>
          <p:nvPr>
            <p:ph idx="1"/>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0112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E2241-1FEB-42DC-AACA-09073F999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
        <p:nvSpPr>
          <p:cNvPr id="6" name="Title 1">
            <a:extLst>
              <a:ext uri="{FF2B5EF4-FFF2-40B4-BE49-F238E27FC236}">
                <a16:creationId xmlns:a16="http://schemas.microsoft.com/office/drawing/2014/main" id="{F35FC5ED-498F-434A-9A86-C57B8ABED56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678CCDA0-C811-4A46-922A-BBE109F47E46}"/>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ADA1BF1D-DBB4-4455-86DE-09B4FC588797}"/>
              </a:ext>
            </a:extLst>
          </p:cNvPr>
          <p:cNvSpPr>
            <a:spLocks noGrp="1"/>
          </p:cNvSpPr>
          <p:nvPr>
            <p:ph idx="10"/>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604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hasCustomPrompt="1"/>
          </p:nvPr>
        </p:nvSpPr>
        <p:spPr>
          <a:xfrm>
            <a:off x="2032000" y="3429000"/>
            <a:ext cx="9956800" cy="1362075"/>
          </a:xfrm>
        </p:spPr>
        <p:txBody>
          <a:bodyPr anchor="t">
            <a:noAutofit/>
          </a:bodyPr>
          <a:lstStyle>
            <a:lvl1pPr algn="l">
              <a:defRPr sz="3000" b="0" cap="none"/>
            </a:lvl1pPr>
          </a:lstStyle>
          <a:p>
            <a:r>
              <a:rPr lang="en-US" dirty="0"/>
              <a:t>Click To Edit Master Title Style</a:t>
            </a:r>
          </a:p>
        </p:txBody>
      </p:sp>
      <p:sp>
        <p:nvSpPr>
          <p:cNvPr id="3" name="Text Placeholder 2"/>
          <p:cNvSpPr>
            <a:spLocks noGrp="1"/>
          </p:cNvSpPr>
          <p:nvPr>
            <p:ph type="body" idx="1"/>
          </p:nvPr>
        </p:nvSpPr>
        <p:spPr>
          <a:xfrm>
            <a:off x="2032000" y="1928812"/>
            <a:ext cx="9956800" cy="1500187"/>
          </a:xfrm>
        </p:spPr>
        <p:txBody>
          <a:bodyPr anchor="b">
            <a:normAutofit/>
          </a:bodyPr>
          <a:lstStyle>
            <a:lvl1pPr marL="0" indent="0">
              <a:buNone/>
              <a:defRPr sz="4000" b="1">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60688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Content Placeholder 2"/>
          <p:cNvSpPr>
            <a:spLocks noGrp="1"/>
          </p:cNvSpPr>
          <p:nvPr>
            <p:ph sz="half" idx="1"/>
          </p:nvPr>
        </p:nvSpPr>
        <p:spPr>
          <a:xfrm>
            <a:off x="345440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6384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9B205736-E396-4C7E-AF61-3F00A8B4CE9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23080488-9DB9-4FDD-A5BA-157BC9E81B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071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itle 1">
            <a:extLst>
              <a:ext uri="{FF2B5EF4-FFF2-40B4-BE49-F238E27FC236}">
                <a16:creationId xmlns:a16="http://schemas.microsoft.com/office/drawing/2014/main" id="{FBBD025A-4BBA-4024-947F-6B7B29A79C9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3BBF8B56-F654-411B-A2A7-9676F22BE87D}"/>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525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EAP Benefits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ext Placeholder 4">
            <a:extLst>
              <a:ext uri="{FF2B5EF4-FFF2-40B4-BE49-F238E27FC236}">
                <a16:creationId xmlns:a16="http://schemas.microsoft.com/office/drawing/2014/main" id="{95A6E70E-9F92-457F-A375-87066B8D0BA1}"/>
              </a:ext>
            </a:extLst>
          </p:cNvPr>
          <p:cNvSpPr>
            <a:spLocks noGrp="1"/>
          </p:cNvSpPr>
          <p:nvPr>
            <p:ph type="body" sz="quarter" idx="10"/>
          </p:nvPr>
        </p:nvSpPr>
        <p:spPr>
          <a:xfrm>
            <a:off x="3124200" y="1687482"/>
            <a:ext cx="9062386" cy="750918"/>
          </a:xfrm>
        </p:spPr>
        <p:txBody>
          <a:bodyPr>
            <a:noAutofit/>
          </a:bodyPr>
          <a:lstStyle>
            <a:lvl1pPr marL="0" indent="0" algn="ctr">
              <a:spcAft>
                <a:spcPts val="0"/>
              </a:spcAft>
              <a:buNone/>
              <a:defRPr sz="3000"/>
            </a:lvl1pPr>
            <a:lvl2pPr>
              <a:spcAft>
                <a:spcPts val="0"/>
              </a:spcAft>
              <a:defRPr sz="3000"/>
            </a:lvl2pPr>
            <a:lvl3pPr>
              <a:spcAft>
                <a:spcPts val="0"/>
              </a:spcAft>
              <a:defRPr sz="3000"/>
            </a:lvl3pPr>
            <a:lvl4pPr>
              <a:spcAft>
                <a:spcPts val="0"/>
              </a:spcAft>
              <a:defRPr sz="3000"/>
            </a:lvl4pPr>
            <a:lvl5pPr marL="2438339" indent="0">
              <a:spcAft>
                <a:spcPts val="0"/>
              </a:spcAft>
              <a:buNone/>
              <a:defRPr sz="3000"/>
            </a:lvl5pPr>
          </a:lstStyle>
          <a:p>
            <a:pPr lvl="0"/>
            <a:r>
              <a:rPr lang="en-US"/>
              <a:t>Edit Master text styles</a:t>
            </a:r>
          </a:p>
        </p:txBody>
      </p:sp>
      <p:sp>
        <p:nvSpPr>
          <p:cNvPr id="9" name="Text Placeholder 8">
            <a:extLst>
              <a:ext uri="{FF2B5EF4-FFF2-40B4-BE49-F238E27FC236}">
                <a16:creationId xmlns:a16="http://schemas.microsoft.com/office/drawing/2014/main" id="{0F77757B-5F4A-4B26-9865-21FC3AA33DD6}"/>
              </a:ext>
            </a:extLst>
          </p:cNvPr>
          <p:cNvSpPr>
            <a:spLocks noGrp="1"/>
          </p:cNvSpPr>
          <p:nvPr>
            <p:ph type="body" sz="quarter" idx="11"/>
          </p:nvPr>
        </p:nvSpPr>
        <p:spPr>
          <a:xfrm>
            <a:off x="3118786" y="2667000"/>
            <a:ext cx="9067800" cy="3276600"/>
          </a:xfrm>
        </p:spPr>
        <p:txBody>
          <a:bodyPr numCol="2">
            <a:normAutofit/>
          </a:bodyPr>
          <a:lstStyle>
            <a:lvl1pPr marL="341313" indent="-231775">
              <a:spcAft>
                <a:spcPts val="600"/>
              </a:spcAft>
              <a:defRPr sz="2600"/>
            </a:lvl1pPr>
            <a:lvl2pPr>
              <a:spcAft>
                <a:spcPts val="600"/>
              </a:spcAft>
              <a:defRPr sz="2600"/>
            </a:lvl2pPr>
            <a:lvl3pPr>
              <a:spcAft>
                <a:spcPts val="600"/>
              </a:spcAft>
              <a:defRPr sz="2600"/>
            </a:lvl3pPr>
            <a:lvl4pPr>
              <a:spcAft>
                <a:spcPts val="600"/>
              </a:spcAft>
              <a:defRPr sz="2600"/>
            </a:lvl4pPr>
            <a:lvl5pPr>
              <a:spcAft>
                <a:spcPts val="600"/>
              </a:spcAft>
              <a:defRPr sz="2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1D22881A-0C00-4208-9DBC-ABA34E12100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FAF49D8-76F6-4B75-97B6-E02A291033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945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0AE9B10-AC95-45D1-858C-B54083F98FF8}"/>
              </a:ext>
            </a:extLst>
          </p:cNvPr>
          <p:cNvSpPr>
            <a:spLocks noGrp="1"/>
          </p:cNvSpPr>
          <p:nvPr>
            <p:ph idx="1"/>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7706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394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4470400" y="4792663"/>
            <a:ext cx="7315200" cy="566739"/>
          </a:xfrm>
        </p:spPr>
        <p:txBody>
          <a:bodyPr anchor="b"/>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4470400" y="604836"/>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4470400" y="535940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3970651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1066800" y="1143000"/>
            <a:ext cx="100584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5691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lvl1pPr>
              <a:defRPr sz="4000"/>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633DBF31-C94D-4136-B03F-261D291E4687}" type="slidenum">
              <a:rPr lang="en-US" smtClean="0"/>
              <a:pPr/>
              <a:t>‹#›</a:t>
            </a:fld>
            <a:endParaRPr lang="en-US" dirty="0"/>
          </a:p>
        </p:txBody>
      </p:sp>
    </p:spTree>
    <p:extLst>
      <p:ext uri="{BB962C8B-B14F-4D97-AF65-F5344CB8AC3E}">
        <p14:creationId xmlns:p14="http://schemas.microsoft.com/office/powerpoint/2010/main" val="4094176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914400" y="1752602"/>
            <a:ext cx="10363200" cy="1829761"/>
          </a:xfrm>
        </p:spPr>
        <p:txBody>
          <a:bodyPr anchor="b"/>
          <a:lstStyle>
            <a:lvl1pPr algn="r">
              <a:defRPr sz="4800" b="1">
                <a:solidFill>
                  <a:schemeClr val="tx2"/>
                </a:solidFill>
                <a:effectLst/>
                <a:latin typeface="Arial" pitchFamily="34" charset="0"/>
                <a:cs typeface="Arial" pitchFamily="34" charset="0"/>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2" name="Date Placeholder 29"/>
          <p:cNvSpPr>
            <a:spLocks noGrp="1"/>
          </p:cNvSpPr>
          <p:nvPr>
            <p:ph type="dt" sz="half" idx="10"/>
          </p:nvPr>
        </p:nvSpPr>
        <p:spPr/>
        <p:txBody>
          <a:bodyPr/>
          <a:lstStyle>
            <a:lvl1pPr>
              <a:defRPr>
                <a:solidFill>
                  <a:srgbClr val="FFFFFF"/>
                </a:solidFill>
              </a:defRPr>
            </a:lvl1pPr>
            <a:extLst/>
          </a:lstStyle>
          <a:p>
            <a:endParaRPr lang="en-US" dirty="0"/>
          </a:p>
        </p:txBody>
      </p:sp>
      <p:sp>
        <p:nvSpPr>
          <p:cNvPr id="13"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14" name="Slide Number Placeholder 26"/>
          <p:cNvSpPr>
            <a:spLocks noGrp="1"/>
          </p:cNvSpPr>
          <p:nvPr>
            <p:ph type="sldNum" sz="quarter" idx="12"/>
          </p:nvPr>
        </p:nvSpPr>
        <p:spPr/>
        <p:txBody>
          <a:bodyPr/>
          <a:lstStyle>
            <a:lvl1pPr>
              <a:defRPr>
                <a:solidFill>
                  <a:srgbClr val="FFFFFF"/>
                </a:solidFill>
              </a:defRPr>
            </a:lvl1pPr>
            <a:extLst/>
          </a:lstStyle>
          <a:p>
            <a:fld id="{C99AE971-4929-4998-85F3-0E61342EE5D0}" type="slidenum">
              <a:rPr lang="en-US" smtClean="0"/>
              <a:pPr/>
              <a:t>‹#›</a:t>
            </a:fld>
            <a:endParaRPr lang="en-US" dirty="0"/>
          </a:p>
        </p:txBody>
      </p:sp>
    </p:spTree>
    <p:extLst>
      <p:ext uri="{BB962C8B-B14F-4D97-AF65-F5344CB8AC3E}">
        <p14:creationId xmlns:p14="http://schemas.microsoft.com/office/powerpoint/2010/main" val="602822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E2241-1FEB-42DC-AACA-09073F999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
        <p:nvSpPr>
          <p:cNvPr id="6" name="Title 1">
            <a:extLst>
              <a:ext uri="{FF2B5EF4-FFF2-40B4-BE49-F238E27FC236}">
                <a16:creationId xmlns:a16="http://schemas.microsoft.com/office/drawing/2014/main" id="{F35FC5ED-498F-434A-9A86-C57B8ABED56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678CCDA0-C811-4A46-922A-BBE109F47E46}"/>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ADA1BF1D-DBB4-4455-86DE-09B4FC588797}"/>
              </a:ext>
            </a:extLst>
          </p:cNvPr>
          <p:cNvSpPr>
            <a:spLocks noGrp="1"/>
          </p:cNvSpPr>
          <p:nvPr>
            <p:ph idx="10"/>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3192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hasCustomPrompt="1"/>
          </p:nvPr>
        </p:nvSpPr>
        <p:spPr>
          <a:xfrm>
            <a:off x="2032000" y="3429000"/>
            <a:ext cx="9956800" cy="1362075"/>
          </a:xfrm>
        </p:spPr>
        <p:txBody>
          <a:bodyPr anchor="t">
            <a:noAutofit/>
          </a:bodyPr>
          <a:lstStyle>
            <a:lvl1pPr algn="l">
              <a:defRPr sz="3000" b="0" cap="none"/>
            </a:lvl1pPr>
          </a:lstStyle>
          <a:p>
            <a:r>
              <a:rPr lang="en-US" dirty="0"/>
              <a:t>Click To Edit Master Title Style</a:t>
            </a:r>
          </a:p>
        </p:txBody>
      </p:sp>
      <p:sp>
        <p:nvSpPr>
          <p:cNvPr id="3" name="Text Placeholder 2"/>
          <p:cNvSpPr>
            <a:spLocks noGrp="1"/>
          </p:cNvSpPr>
          <p:nvPr>
            <p:ph type="body" idx="1"/>
          </p:nvPr>
        </p:nvSpPr>
        <p:spPr>
          <a:xfrm>
            <a:off x="2032000" y="1928812"/>
            <a:ext cx="9956800" cy="1500187"/>
          </a:xfrm>
        </p:spPr>
        <p:txBody>
          <a:bodyPr anchor="b">
            <a:normAutofit/>
          </a:bodyPr>
          <a:lstStyle>
            <a:lvl1pPr marL="0" indent="0">
              <a:buNone/>
              <a:defRPr sz="4000" b="1">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55975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Content Placeholder 2"/>
          <p:cNvSpPr>
            <a:spLocks noGrp="1"/>
          </p:cNvSpPr>
          <p:nvPr>
            <p:ph sz="half" idx="1"/>
          </p:nvPr>
        </p:nvSpPr>
        <p:spPr>
          <a:xfrm>
            <a:off x="345440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6384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9B205736-E396-4C7E-AF61-3F00A8B4CE9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23080488-9DB9-4FDD-A5BA-157BC9E81B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59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itle 1">
            <a:extLst>
              <a:ext uri="{FF2B5EF4-FFF2-40B4-BE49-F238E27FC236}">
                <a16:creationId xmlns:a16="http://schemas.microsoft.com/office/drawing/2014/main" id="{FBBD025A-4BBA-4024-947F-6B7B29A79C9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3BBF8B56-F654-411B-A2A7-9676F22BE87D}"/>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93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AP Benefits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ext Placeholder 4">
            <a:extLst>
              <a:ext uri="{FF2B5EF4-FFF2-40B4-BE49-F238E27FC236}">
                <a16:creationId xmlns:a16="http://schemas.microsoft.com/office/drawing/2014/main" id="{95A6E70E-9F92-457F-A375-87066B8D0BA1}"/>
              </a:ext>
            </a:extLst>
          </p:cNvPr>
          <p:cNvSpPr>
            <a:spLocks noGrp="1"/>
          </p:cNvSpPr>
          <p:nvPr>
            <p:ph type="body" sz="quarter" idx="10"/>
          </p:nvPr>
        </p:nvSpPr>
        <p:spPr>
          <a:xfrm>
            <a:off x="3124200" y="1687482"/>
            <a:ext cx="9062386" cy="750918"/>
          </a:xfrm>
        </p:spPr>
        <p:txBody>
          <a:bodyPr>
            <a:noAutofit/>
          </a:bodyPr>
          <a:lstStyle>
            <a:lvl1pPr marL="0" indent="0" algn="ctr">
              <a:spcAft>
                <a:spcPts val="0"/>
              </a:spcAft>
              <a:buNone/>
              <a:defRPr sz="3000"/>
            </a:lvl1pPr>
            <a:lvl2pPr>
              <a:spcAft>
                <a:spcPts val="0"/>
              </a:spcAft>
              <a:defRPr sz="3000"/>
            </a:lvl2pPr>
            <a:lvl3pPr>
              <a:spcAft>
                <a:spcPts val="0"/>
              </a:spcAft>
              <a:defRPr sz="3000"/>
            </a:lvl3pPr>
            <a:lvl4pPr>
              <a:spcAft>
                <a:spcPts val="0"/>
              </a:spcAft>
              <a:defRPr sz="3000"/>
            </a:lvl4pPr>
            <a:lvl5pPr marL="2438339" indent="0">
              <a:spcAft>
                <a:spcPts val="0"/>
              </a:spcAft>
              <a:buNone/>
              <a:defRPr sz="3000"/>
            </a:lvl5pPr>
          </a:lstStyle>
          <a:p>
            <a:pPr lvl="0"/>
            <a:r>
              <a:rPr lang="en-US"/>
              <a:t>Edit Master text styles</a:t>
            </a:r>
          </a:p>
        </p:txBody>
      </p:sp>
      <p:sp>
        <p:nvSpPr>
          <p:cNvPr id="9" name="Text Placeholder 8">
            <a:extLst>
              <a:ext uri="{FF2B5EF4-FFF2-40B4-BE49-F238E27FC236}">
                <a16:creationId xmlns:a16="http://schemas.microsoft.com/office/drawing/2014/main" id="{0F77757B-5F4A-4B26-9865-21FC3AA33DD6}"/>
              </a:ext>
            </a:extLst>
          </p:cNvPr>
          <p:cNvSpPr>
            <a:spLocks noGrp="1"/>
          </p:cNvSpPr>
          <p:nvPr>
            <p:ph type="body" sz="quarter" idx="11"/>
          </p:nvPr>
        </p:nvSpPr>
        <p:spPr>
          <a:xfrm>
            <a:off x="3118786" y="2667000"/>
            <a:ext cx="9067800" cy="3276600"/>
          </a:xfrm>
        </p:spPr>
        <p:txBody>
          <a:bodyPr numCol="2">
            <a:normAutofit/>
          </a:bodyPr>
          <a:lstStyle>
            <a:lvl1pPr marL="341313" indent="-231775">
              <a:spcAft>
                <a:spcPts val="600"/>
              </a:spcAft>
              <a:defRPr sz="2600"/>
            </a:lvl1pPr>
            <a:lvl2pPr>
              <a:spcAft>
                <a:spcPts val="600"/>
              </a:spcAft>
              <a:defRPr sz="2600"/>
            </a:lvl2pPr>
            <a:lvl3pPr>
              <a:spcAft>
                <a:spcPts val="600"/>
              </a:spcAft>
              <a:defRPr sz="2600"/>
            </a:lvl3pPr>
            <a:lvl4pPr>
              <a:spcAft>
                <a:spcPts val="600"/>
              </a:spcAft>
              <a:defRPr sz="2600"/>
            </a:lvl4pPr>
            <a:lvl5pPr>
              <a:spcAft>
                <a:spcPts val="600"/>
              </a:spcAft>
              <a:defRPr sz="2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1D22881A-0C00-4208-9DBC-ABA34E12100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FAF49D8-76F6-4B75-97B6-E02A291033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500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474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4470400" y="4792663"/>
            <a:ext cx="7315200" cy="566739"/>
          </a:xfrm>
        </p:spPr>
        <p:txBody>
          <a:bodyPr anchor="b"/>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4470400" y="604836"/>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4470400" y="535940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4193610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E6E6E6">
                <a:lumMod val="58000"/>
                <a:lumOff val="42000"/>
              </a:srgbClr>
            </a:gs>
            <a:gs pos="100000">
              <a:srgbClr val="D7D7D7"/>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04B5152-E7C4-42B3-A2F6-F69870D0E855}"/>
              </a:ext>
            </a:extLst>
          </p:cNvPr>
          <p:cNvSpPr txBox="1"/>
          <p:nvPr/>
        </p:nvSpPr>
        <p:spPr>
          <a:xfrm>
            <a:off x="11658600" y="6477000"/>
            <a:ext cx="377952" cy="246221"/>
          </a:xfrm>
          <a:prstGeom prst="rect">
            <a:avLst/>
          </a:prstGeom>
          <a:noFill/>
        </p:spPr>
        <p:txBody>
          <a:bodyPr wrap="square" rtlCol="0">
            <a:spAutoFit/>
          </a:bodyPr>
          <a:lstStyle/>
          <a:p>
            <a:fld id="{FCF2AC2D-79B5-4317-8471-64C75262AFFF}"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896234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ctr" defTabSz="1219170" rtl="0" eaLnBrk="1" latinLnBrk="0" hangingPunct="1">
        <a:spcBef>
          <a:spcPct val="0"/>
        </a:spcBef>
        <a:buNone/>
        <a:defRPr sz="4000" kern="1200">
          <a:solidFill>
            <a:schemeClr val="tx1"/>
          </a:solidFill>
          <a:latin typeface="Helvetica" pitchFamily="34" charset="0"/>
          <a:ea typeface="+mj-ea"/>
          <a:cs typeface="+mj-cs"/>
        </a:defRPr>
      </a:lvl1pPr>
    </p:titleStyle>
    <p:body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2800"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E6E6E6">
                <a:lumMod val="58000"/>
                <a:lumOff val="42000"/>
              </a:srgbClr>
            </a:gs>
            <a:gs pos="100000">
              <a:srgbClr val="D7D7D7"/>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04B5152-E7C4-42B3-A2F6-F69870D0E855}"/>
              </a:ext>
            </a:extLst>
          </p:cNvPr>
          <p:cNvSpPr txBox="1"/>
          <p:nvPr/>
        </p:nvSpPr>
        <p:spPr>
          <a:xfrm>
            <a:off x="11658600" y="6477000"/>
            <a:ext cx="377952" cy="246221"/>
          </a:xfrm>
          <a:prstGeom prst="rect">
            <a:avLst/>
          </a:prstGeom>
          <a:noFill/>
        </p:spPr>
        <p:txBody>
          <a:bodyPr wrap="square" rtlCol="0">
            <a:spAutoFit/>
          </a:bodyPr>
          <a:lstStyle/>
          <a:p>
            <a:fld id="{FCF2AC2D-79B5-4317-8471-64C75262AFFF}"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372057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1219170" rtl="0" eaLnBrk="1" latinLnBrk="0" hangingPunct="1">
        <a:spcBef>
          <a:spcPct val="0"/>
        </a:spcBef>
        <a:buNone/>
        <a:defRPr sz="4000" kern="1200">
          <a:solidFill>
            <a:schemeClr val="tx1"/>
          </a:solidFill>
          <a:latin typeface="Helvetica" pitchFamily="34" charset="0"/>
          <a:ea typeface="+mj-ea"/>
          <a:cs typeface="+mj-cs"/>
        </a:defRPr>
      </a:lvl1pPr>
    </p:titleStyle>
    <p:body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2800"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riskmgt.alabama.gov/" TargetMode="External"/><Relationship Id="rId5" Type="http://schemas.openxmlformats.org/officeDocument/2006/relationships/hyperlink" Target="mailto:kwatasian.hunt@finance.alabama.gov"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5.xml"/><Relationship Id="rId7" Type="http://schemas.openxmlformats.org/officeDocument/2006/relationships/image" Target="../media/image10.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3.xml"/><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7.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image" Target="../media/image16.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hyperlink" Target="http://www.behavioralhealthsystems.com/" TargetMode="External"/><Relationship Id="rId5" Type="http://schemas.openxmlformats.org/officeDocument/2006/relationships/image" Target="../media/image17.jpeg"/><Relationship Id="rId4"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0.xml"/><Relationship Id="rId7" Type="http://schemas.openxmlformats.org/officeDocument/2006/relationships/image" Target="../media/image19.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hyperlink" Target="http://www.behavioralhealthsystems.com/" TargetMode="External"/><Relationship Id="rId5" Type="http://schemas.openxmlformats.org/officeDocument/2006/relationships/image" Target="../media/image18.png"/><Relationship Id="rId4" Type="http://schemas.openxmlformats.org/officeDocument/2006/relationships/notesSlide" Target="../notesSlides/notesSlide17.xml"/><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image" Target="../media/image23.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0D7425-4155-4D94-8271-768C20FF08CC}"/>
              </a:ext>
            </a:extLst>
          </p:cNvPr>
          <p:cNvSpPr>
            <a:spLocks noGrp="1"/>
          </p:cNvSpPr>
          <p:nvPr>
            <p:ph type="body" sz="quarter" idx="10"/>
          </p:nvPr>
        </p:nvSpPr>
        <p:spPr/>
        <p:txBody>
          <a:bodyPr>
            <a:normAutofit fontScale="70000" lnSpcReduction="20000"/>
          </a:bodyPr>
          <a:lstStyle/>
          <a:p>
            <a:r>
              <a:rPr lang="en-US" dirty="0"/>
              <a:t>Bridging Divides: Respect &amp; Working Together</a:t>
            </a:r>
          </a:p>
          <a:p>
            <a:endParaRPr lang="en-US" dirty="0"/>
          </a:p>
          <a:p>
            <a:endParaRPr lang="en-US" dirty="0"/>
          </a:p>
        </p:txBody>
      </p:sp>
      <p:sp>
        <p:nvSpPr>
          <p:cNvPr id="5" name="Text Placeholder 2">
            <a:extLst>
              <a:ext uri="{FF2B5EF4-FFF2-40B4-BE49-F238E27FC236}">
                <a16:creationId xmlns:a16="http://schemas.microsoft.com/office/drawing/2014/main" id="{4BD6C924-3C3B-CE40-F7EF-DC3E4F28B41A}"/>
              </a:ext>
            </a:extLst>
          </p:cNvPr>
          <p:cNvSpPr>
            <a:spLocks noGrp="1"/>
          </p:cNvSpPr>
          <p:nvPr>
            <p:ph type="body" sz="quarter" idx="11"/>
          </p:nvPr>
        </p:nvSpPr>
        <p:spPr>
          <a:xfrm>
            <a:off x="624584" y="3429000"/>
            <a:ext cx="3170767" cy="461665"/>
          </a:xfrm>
        </p:spPr>
        <p:txBody>
          <a:bodyPr/>
          <a:lstStyle/>
          <a:p>
            <a:r>
              <a:rPr lang="en-US"/>
              <a:t>August 2022</a:t>
            </a:r>
            <a:endParaRPr lang="en-US" dirty="0"/>
          </a:p>
        </p:txBody>
      </p:sp>
      <p:pic>
        <p:nvPicPr>
          <p:cNvPr id="6" name="Picture 5">
            <a:extLst>
              <a:ext uri="{FF2B5EF4-FFF2-40B4-BE49-F238E27FC236}">
                <a16:creationId xmlns:a16="http://schemas.microsoft.com/office/drawing/2014/main" id="{1665CA56-AD1B-4E6B-B8F2-8F7708FF0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051" y="4448276"/>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Audio 7">
            <a:hlinkClick r:id="" action="ppaction://media"/>
            <a:extLst>
              <a:ext uri="{FF2B5EF4-FFF2-40B4-BE49-F238E27FC236}">
                <a16:creationId xmlns:a16="http://schemas.microsoft.com/office/drawing/2014/main" id="{87F4FB11-2E23-EB73-0A43-4BBD0639F8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4300092"/>
      </p:ext>
    </p:extLst>
  </p:cSld>
  <p:clrMapOvr>
    <a:masterClrMapping/>
  </p:clrMapOvr>
  <mc:AlternateContent xmlns:mc="http://schemas.openxmlformats.org/markup-compatibility/2006">
    <mc:Choice xmlns:p14="http://schemas.microsoft.com/office/powerpoint/2010/main" Requires="p14">
      <p:transition spd="slow" p14:dur="2000" advTm="5594"/>
    </mc:Choice>
    <mc:Fallback>
      <p:transition spd="slow" advTm="5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434DD4-0855-4F40-B2B5-02543AC0482E}"/>
              </a:ext>
            </a:extLst>
          </p:cNvPr>
          <p:cNvSpPr>
            <a:spLocks noGrp="1"/>
          </p:cNvSpPr>
          <p:nvPr>
            <p:ph type="body" idx="1"/>
          </p:nvPr>
        </p:nvSpPr>
        <p:spPr>
          <a:xfrm>
            <a:off x="1866900" y="2398712"/>
            <a:ext cx="9956800" cy="1500187"/>
          </a:xfrm>
        </p:spPr>
        <p:txBody>
          <a:bodyPr>
            <a:normAutofit/>
          </a:bodyPr>
          <a:lstStyle/>
          <a:p>
            <a:r>
              <a:rPr lang="en-US" b="0" dirty="0"/>
              <a:t>Workplace Bullying: Awareness, Prevention &amp; Intervention  </a:t>
            </a:r>
          </a:p>
        </p:txBody>
      </p:sp>
      <p:pic>
        <p:nvPicPr>
          <p:cNvPr id="2" name="Audio 1">
            <a:hlinkClick r:id="" action="ppaction://media"/>
            <a:extLst>
              <a:ext uri="{FF2B5EF4-FFF2-40B4-BE49-F238E27FC236}">
                <a16:creationId xmlns:a16="http://schemas.microsoft.com/office/drawing/2014/main" id="{5A2E9F66-1D5C-0244-A1F4-171FB31302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55188"/>
      </p:ext>
    </p:extLst>
  </p:cSld>
  <p:clrMapOvr>
    <a:masterClrMapping/>
  </p:clrMapOvr>
  <mc:AlternateContent xmlns:mc="http://schemas.openxmlformats.org/markup-compatibility/2006">
    <mc:Choice xmlns:p14="http://schemas.microsoft.com/office/powerpoint/2010/main" Requires="p14">
      <p:transition spd="slow" p14:dur="2000" advTm="8462"/>
    </mc:Choice>
    <mc:Fallback>
      <p:transition spd="slow" advTm="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E605-D65C-4148-A065-01615055EA07}"/>
              </a:ext>
            </a:extLst>
          </p:cNvPr>
          <p:cNvSpPr>
            <a:spLocks noGrp="1"/>
          </p:cNvSpPr>
          <p:nvPr>
            <p:ph type="title"/>
          </p:nvPr>
        </p:nvSpPr>
        <p:spPr/>
        <p:txBody>
          <a:bodyPr/>
          <a:lstStyle/>
          <a:p>
            <a:r>
              <a:rPr lang="en-US" dirty="0"/>
              <a:t>Workplace Bullying </a:t>
            </a:r>
          </a:p>
        </p:txBody>
      </p:sp>
      <p:sp>
        <p:nvSpPr>
          <p:cNvPr id="3" name="Content Placeholder 2">
            <a:extLst>
              <a:ext uri="{FF2B5EF4-FFF2-40B4-BE49-F238E27FC236}">
                <a16:creationId xmlns:a16="http://schemas.microsoft.com/office/drawing/2014/main" id="{4C35B116-BFC2-42C5-86B3-9CE705BBA562}"/>
              </a:ext>
            </a:extLst>
          </p:cNvPr>
          <p:cNvSpPr>
            <a:spLocks noGrp="1"/>
          </p:cNvSpPr>
          <p:nvPr>
            <p:ph idx="1"/>
          </p:nvPr>
        </p:nvSpPr>
        <p:spPr/>
        <p:txBody>
          <a:bodyPr/>
          <a:lstStyle/>
          <a:p>
            <a:r>
              <a:rPr lang="en-US" dirty="0"/>
              <a:t>Workplace bullying occurs when one person or group of people intentionally inflict pain or harm on another person in the workplace</a:t>
            </a:r>
          </a:p>
          <a:p>
            <a:r>
              <a:rPr lang="en-US" dirty="0"/>
              <a:t>Workplace bullying can include such tactics as verbal bullying, physical bullying, internet bullying or sexual bullying </a:t>
            </a:r>
          </a:p>
        </p:txBody>
      </p:sp>
      <p:pic>
        <p:nvPicPr>
          <p:cNvPr id="4" name="Audio 3">
            <a:hlinkClick r:id="" action="ppaction://media"/>
            <a:extLst>
              <a:ext uri="{FF2B5EF4-FFF2-40B4-BE49-F238E27FC236}">
                <a16:creationId xmlns:a16="http://schemas.microsoft.com/office/drawing/2014/main" id="{BB345BED-75CE-78E9-482B-2EF25F056C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5636808"/>
      </p:ext>
    </p:extLst>
  </p:cSld>
  <p:clrMapOvr>
    <a:masterClrMapping/>
  </p:clrMapOvr>
  <mc:AlternateContent xmlns:mc="http://schemas.openxmlformats.org/markup-compatibility/2006">
    <mc:Choice xmlns:p14="http://schemas.microsoft.com/office/powerpoint/2010/main" Requires="p14">
      <p:transition spd="slow" p14:dur="2000" advTm="25064"/>
    </mc:Choice>
    <mc:Fallback>
      <p:transition spd="slow" advTm="2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6EB4B-7E1A-4760-B9FC-D03E49B77E18}"/>
              </a:ext>
            </a:extLst>
          </p:cNvPr>
          <p:cNvSpPr>
            <a:spLocks noGrp="1"/>
          </p:cNvSpPr>
          <p:nvPr>
            <p:ph type="title"/>
          </p:nvPr>
        </p:nvSpPr>
        <p:spPr/>
        <p:txBody>
          <a:bodyPr/>
          <a:lstStyle/>
          <a:p>
            <a:r>
              <a:rPr lang="en-US" dirty="0"/>
              <a:t>Why Employees Bully Each Other </a:t>
            </a:r>
          </a:p>
        </p:txBody>
      </p:sp>
      <p:sp>
        <p:nvSpPr>
          <p:cNvPr id="3" name="Content Placeholder 2">
            <a:extLst>
              <a:ext uri="{FF2B5EF4-FFF2-40B4-BE49-F238E27FC236}">
                <a16:creationId xmlns:a16="http://schemas.microsoft.com/office/drawing/2014/main" id="{ADF3DE8A-561C-4BBD-9434-684D8825727B}"/>
              </a:ext>
            </a:extLst>
          </p:cNvPr>
          <p:cNvSpPr>
            <a:spLocks noGrp="1"/>
          </p:cNvSpPr>
          <p:nvPr>
            <p:ph idx="1"/>
          </p:nvPr>
        </p:nvSpPr>
        <p:spPr/>
        <p:txBody>
          <a:bodyPr/>
          <a:lstStyle/>
          <a:p>
            <a:r>
              <a:rPr lang="en-US" dirty="0"/>
              <a:t>A bully’s behavior is usually driven by a need to control </a:t>
            </a:r>
          </a:p>
          <a:p>
            <a:r>
              <a:rPr lang="en-US" dirty="0"/>
              <a:t>These employees want to call the shots and often insist on having things their way</a:t>
            </a:r>
          </a:p>
          <a:p>
            <a:r>
              <a:rPr lang="en-US" dirty="0"/>
              <a:t>Many times, these bullies relate well to others and have a lot of influence with the company. As a result, they use these behaviors to control other people</a:t>
            </a:r>
          </a:p>
        </p:txBody>
      </p:sp>
      <p:pic>
        <p:nvPicPr>
          <p:cNvPr id="4" name="Audio 3">
            <a:hlinkClick r:id="" action="ppaction://media"/>
            <a:extLst>
              <a:ext uri="{FF2B5EF4-FFF2-40B4-BE49-F238E27FC236}">
                <a16:creationId xmlns:a16="http://schemas.microsoft.com/office/drawing/2014/main" id="{7AB341AC-DC9C-BC93-4797-33BF7FE668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9054591"/>
      </p:ext>
    </p:extLst>
  </p:cSld>
  <p:clrMapOvr>
    <a:masterClrMapping/>
  </p:clrMapOvr>
  <mc:AlternateContent xmlns:mc="http://schemas.openxmlformats.org/markup-compatibility/2006">
    <mc:Choice xmlns:p14="http://schemas.microsoft.com/office/powerpoint/2010/main" Requires="p14">
      <p:transition spd="slow" p14:dur="2000" advTm="28640"/>
    </mc:Choice>
    <mc:Fallback>
      <p:transition spd="slow" advTm="28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AA14-F1D5-4259-AF0A-F1A459D6594E}"/>
              </a:ext>
            </a:extLst>
          </p:cNvPr>
          <p:cNvSpPr>
            <a:spLocks noGrp="1"/>
          </p:cNvSpPr>
          <p:nvPr>
            <p:ph type="title"/>
          </p:nvPr>
        </p:nvSpPr>
        <p:spPr/>
        <p:txBody>
          <a:bodyPr/>
          <a:lstStyle/>
          <a:p>
            <a:r>
              <a:rPr lang="en-US" dirty="0"/>
              <a:t>Why Employees Bully Each Other </a:t>
            </a:r>
          </a:p>
        </p:txBody>
      </p:sp>
      <p:sp>
        <p:nvSpPr>
          <p:cNvPr id="3" name="Content Placeholder 2">
            <a:extLst>
              <a:ext uri="{FF2B5EF4-FFF2-40B4-BE49-F238E27FC236}">
                <a16:creationId xmlns:a16="http://schemas.microsoft.com/office/drawing/2014/main" id="{41A2D7D2-0C67-42AF-8013-C6C95B17F2B8}"/>
              </a:ext>
            </a:extLst>
          </p:cNvPr>
          <p:cNvSpPr>
            <a:spLocks noGrp="1"/>
          </p:cNvSpPr>
          <p:nvPr>
            <p:ph idx="1"/>
          </p:nvPr>
        </p:nvSpPr>
        <p:spPr/>
        <p:txBody>
          <a:bodyPr>
            <a:normAutofit/>
          </a:bodyPr>
          <a:lstStyle/>
          <a:p>
            <a:r>
              <a:rPr lang="en-US" dirty="0"/>
              <a:t>Sometimes workplace bullies target their co-workers out of jealousy</a:t>
            </a:r>
          </a:p>
          <a:p>
            <a:pPr lvl="1"/>
            <a:r>
              <a:rPr lang="en-US" dirty="0"/>
              <a:t>When this happens, the bullying plan is an attempt to reduce the target’s recognition by turning others against them</a:t>
            </a:r>
          </a:p>
          <a:p>
            <a:r>
              <a:rPr lang="en-US" dirty="0"/>
              <a:t>Other times, workplace bullying occurs because the bully has poor impulse control </a:t>
            </a:r>
          </a:p>
          <a:p>
            <a:pPr lvl="1"/>
            <a:r>
              <a:rPr lang="en-US" dirty="0"/>
              <a:t>When this happens, the bullies are likely to use direct insults and negative comments </a:t>
            </a:r>
          </a:p>
          <a:p>
            <a:pPr marL="0" indent="0">
              <a:buNone/>
            </a:pPr>
            <a:endParaRPr lang="en-US" dirty="0"/>
          </a:p>
          <a:p>
            <a:pPr marL="609585" lvl="1" indent="0">
              <a:buNone/>
            </a:pPr>
            <a:endParaRPr lang="en-US" dirty="0"/>
          </a:p>
        </p:txBody>
      </p:sp>
      <p:pic>
        <p:nvPicPr>
          <p:cNvPr id="4" name="Audio 3">
            <a:hlinkClick r:id="" action="ppaction://media"/>
            <a:extLst>
              <a:ext uri="{FF2B5EF4-FFF2-40B4-BE49-F238E27FC236}">
                <a16:creationId xmlns:a16="http://schemas.microsoft.com/office/drawing/2014/main" id="{72114C03-CECD-3135-65B3-740C9B4D71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62728598"/>
      </p:ext>
    </p:extLst>
  </p:cSld>
  <p:clrMapOvr>
    <a:masterClrMapping/>
  </p:clrMapOvr>
  <mc:AlternateContent xmlns:mc="http://schemas.openxmlformats.org/markup-compatibility/2006">
    <mc:Choice xmlns:p14="http://schemas.microsoft.com/office/powerpoint/2010/main" Requires="p14">
      <p:transition spd="slow" p14:dur="2000" advTm="28501"/>
    </mc:Choice>
    <mc:Fallback>
      <p:transition spd="slow" advTm="2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7FDB5-7B4E-4C76-9F8A-724AFF57E8D7}"/>
              </a:ext>
            </a:extLst>
          </p:cNvPr>
          <p:cNvSpPr>
            <a:spLocks noGrp="1"/>
          </p:cNvSpPr>
          <p:nvPr>
            <p:ph type="title"/>
          </p:nvPr>
        </p:nvSpPr>
        <p:spPr/>
        <p:txBody>
          <a:bodyPr/>
          <a:lstStyle/>
          <a:p>
            <a:r>
              <a:rPr lang="en-US" dirty="0"/>
              <a:t>How Bullying Affects Organizations </a:t>
            </a:r>
          </a:p>
        </p:txBody>
      </p:sp>
      <p:sp>
        <p:nvSpPr>
          <p:cNvPr id="3" name="Content Placeholder 2">
            <a:extLst>
              <a:ext uri="{FF2B5EF4-FFF2-40B4-BE49-F238E27FC236}">
                <a16:creationId xmlns:a16="http://schemas.microsoft.com/office/drawing/2014/main" id="{FBF648BC-8A2D-4416-A1BA-8FD4C9971EEC}"/>
              </a:ext>
            </a:extLst>
          </p:cNvPr>
          <p:cNvSpPr>
            <a:spLocks noGrp="1"/>
          </p:cNvSpPr>
          <p:nvPr>
            <p:ph idx="1"/>
          </p:nvPr>
        </p:nvSpPr>
        <p:spPr/>
        <p:txBody>
          <a:bodyPr/>
          <a:lstStyle/>
          <a:p>
            <a:r>
              <a:rPr lang="en-US" dirty="0"/>
              <a:t>Consequences for bullying can be very costly:	</a:t>
            </a:r>
          </a:p>
          <a:p>
            <a:pPr lvl="1"/>
            <a:r>
              <a:rPr lang="en-US" dirty="0"/>
              <a:t>Replacing staff members that leave as a result of bullying</a:t>
            </a:r>
          </a:p>
          <a:p>
            <a:pPr lvl="1"/>
            <a:r>
              <a:rPr lang="en-US" dirty="0"/>
              <a:t>Work not properly or timely completed as staff cope with bullying incidents</a:t>
            </a:r>
          </a:p>
          <a:p>
            <a:pPr lvl="1"/>
            <a:r>
              <a:rPr lang="en-US" dirty="0"/>
              <a:t>Costs associated with investigations of bullying and potential legal action </a:t>
            </a:r>
          </a:p>
        </p:txBody>
      </p:sp>
      <p:pic>
        <p:nvPicPr>
          <p:cNvPr id="4" name="Audio 3">
            <a:hlinkClick r:id="" action="ppaction://media"/>
            <a:extLst>
              <a:ext uri="{FF2B5EF4-FFF2-40B4-BE49-F238E27FC236}">
                <a16:creationId xmlns:a16="http://schemas.microsoft.com/office/drawing/2014/main" id="{8F85B05A-3F2D-6ABA-791A-E2B2E33DBA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3653337"/>
      </p:ext>
    </p:extLst>
  </p:cSld>
  <p:clrMapOvr>
    <a:masterClrMapping/>
  </p:clrMapOvr>
  <mc:AlternateContent xmlns:mc="http://schemas.openxmlformats.org/markup-compatibility/2006">
    <mc:Choice xmlns:p14="http://schemas.microsoft.com/office/powerpoint/2010/main" Requires="p14">
      <p:transition spd="slow" p14:dur="2000" advTm="35211"/>
    </mc:Choice>
    <mc:Fallback>
      <p:transition spd="slow" advTm="3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434DD4-0855-4F40-B2B5-02543AC0482E}"/>
              </a:ext>
            </a:extLst>
          </p:cNvPr>
          <p:cNvSpPr>
            <a:spLocks noGrp="1"/>
          </p:cNvSpPr>
          <p:nvPr>
            <p:ph type="body" idx="1"/>
          </p:nvPr>
        </p:nvSpPr>
        <p:spPr/>
        <p:txBody>
          <a:bodyPr/>
          <a:lstStyle/>
          <a:p>
            <a:r>
              <a:rPr lang="en-US" b="0" dirty="0"/>
              <a:t>Keys to Workplace Professionalism  </a:t>
            </a:r>
          </a:p>
        </p:txBody>
      </p:sp>
      <p:pic>
        <p:nvPicPr>
          <p:cNvPr id="2" name="Audio 1">
            <a:hlinkClick r:id="" action="ppaction://media"/>
            <a:extLst>
              <a:ext uri="{FF2B5EF4-FFF2-40B4-BE49-F238E27FC236}">
                <a16:creationId xmlns:a16="http://schemas.microsoft.com/office/drawing/2014/main" id="{040BCE45-42F2-B5DD-B883-6D91CFC235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1676594"/>
      </p:ext>
    </p:extLst>
  </p:cSld>
  <p:clrMapOvr>
    <a:masterClrMapping/>
  </p:clrMapOvr>
  <mc:AlternateContent xmlns:mc="http://schemas.openxmlformats.org/markup-compatibility/2006">
    <mc:Choice xmlns:p14="http://schemas.microsoft.com/office/powerpoint/2010/main" Requires="p14">
      <p:transition spd="slow" p14:dur="2000" advTm="6232"/>
    </mc:Choice>
    <mc:Fallback>
      <p:transition spd="slow" advTm="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96B42-3B2D-4640-9298-2E777B1C3FF9}"/>
              </a:ext>
            </a:extLst>
          </p:cNvPr>
          <p:cNvSpPr>
            <a:spLocks noGrp="1"/>
          </p:cNvSpPr>
          <p:nvPr>
            <p:ph type="title"/>
          </p:nvPr>
        </p:nvSpPr>
        <p:spPr/>
        <p:txBody>
          <a:bodyPr/>
          <a:lstStyle/>
          <a:p>
            <a:r>
              <a:rPr lang="en-US" dirty="0"/>
              <a:t>Professionalism 101 </a:t>
            </a:r>
          </a:p>
        </p:txBody>
      </p:sp>
      <p:sp>
        <p:nvSpPr>
          <p:cNvPr id="3" name="Content Placeholder 2">
            <a:extLst>
              <a:ext uri="{FF2B5EF4-FFF2-40B4-BE49-F238E27FC236}">
                <a16:creationId xmlns:a16="http://schemas.microsoft.com/office/drawing/2014/main" id="{E1562685-A9BC-41AA-BB3D-21CFDC92CDBD}"/>
              </a:ext>
            </a:extLst>
          </p:cNvPr>
          <p:cNvSpPr>
            <a:spLocks noGrp="1"/>
          </p:cNvSpPr>
          <p:nvPr>
            <p:ph idx="1"/>
          </p:nvPr>
        </p:nvSpPr>
        <p:spPr/>
        <p:txBody>
          <a:bodyPr/>
          <a:lstStyle/>
          <a:p>
            <a:r>
              <a:rPr lang="en-US" dirty="0"/>
              <a:t>The Combination of </a:t>
            </a:r>
          </a:p>
          <a:p>
            <a:pPr lvl="1"/>
            <a:r>
              <a:rPr lang="en-US" dirty="0"/>
              <a:t>Image – How people see you  </a:t>
            </a:r>
          </a:p>
          <a:p>
            <a:pPr lvl="1"/>
            <a:r>
              <a:rPr lang="en-US" dirty="0"/>
              <a:t>Communication – How well you communicate</a:t>
            </a:r>
          </a:p>
          <a:p>
            <a:pPr lvl="1"/>
            <a:r>
              <a:rPr lang="en-US" dirty="0"/>
              <a:t>Competence – How well you perform </a:t>
            </a:r>
          </a:p>
          <a:p>
            <a:pPr lvl="1"/>
            <a:r>
              <a:rPr lang="en-US" dirty="0"/>
              <a:t>Demeanor – How you carry yourself </a:t>
            </a:r>
          </a:p>
        </p:txBody>
      </p:sp>
      <p:pic>
        <p:nvPicPr>
          <p:cNvPr id="4" name="Audio 3">
            <a:hlinkClick r:id="" action="ppaction://media"/>
            <a:extLst>
              <a:ext uri="{FF2B5EF4-FFF2-40B4-BE49-F238E27FC236}">
                <a16:creationId xmlns:a16="http://schemas.microsoft.com/office/drawing/2014/main" id="{3E4EFF08-A07D-1488-E16D-521E52B66B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5682050"/>
      </p:ext>
    </p:extLst>
  </p:cSld>
  <p:clrMapOvr>
    <a:masterClrMapping/>
  </p:clrMapOvr>
  <mc:AlternateContent xmlns:mc="http://schemas.openxmlformats.org/markup-compatibility/2006">
    <mc:Choice xmlns:p14="http://schemas.microsoft.com/office/powerpoint/2010/main" Requires="p14">
      <p:transition spd="slow" p14:dur="2000" advTm="22844"/>
    </mc:Choice>
    <mc:Fallback>
      <p:transition spd="slow" advTm="22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B4B5-7BBE-4D16-AFF5-49F34181C81A}"/>
              </a:ext>
            </a:extLst>
          </p:cNvPr>
          <p:cNvSpPr>
            <a:spLocks noGrp="1"/>
          </p:cNvSpPr>
          <p:nvPr>
            <p:ph type="title"/>
          </p:nvPr>
        </p:nvSpPr>
        <p:spPr/>
        <p:txBody>
          <a:bodyPr/>
          <a:lstStyle/>
          <a:p>
            <a:r>
              <a:rPr lang="en-US" dirty="0"/>
              <a:t>Professionalism 101 </a:t>
            </a:r>
          </a:p>
        </p:txBody>
      </p:sp>
      <p:sp>
        <p:nvSpPr>
          <p:cNvPr id="3" name="Content Placeholder 2">
            <a:extLst>
              <a:ext uri="{FF2B5EF4-FFF2-40B4-BE49-F238E27FC236}">
                <a16:creationId xmlns:a16="http://schemas.microsoft.com/office/drawing/2014/main" id="{0F2BF306-75A0-48B0-9912-21D0A438A220}"/>
              </a:ext>
            </a:extLst>
          </p:cNvPr>
          <p:cNvSpPr>
            <a:spLocks noGrp="1"/>
          </p:cNvSpPr>
          <p:nvPr>
            <p:ph idx="1"/>
          </p:nvPr>
        </p:nvSpPr>
        <p:spPr/>
        <p:txBody>
          <a:bodyPr/>
          <a:lstStyle/>
          <a:p>
            <a:r>
              <a:rPr lang="en-US" dirty="0"/>
              <a:t>Professionalism is not: </a:t>
            </a:r>
          </a:p>
          <a:p>
            <a:pPr lvl="1"/>
            <a:r>
              <a:rPr lang="en-US" dirty="0"/>
              <a:t>Letting your ego take over</a:t>
            </a:r>
          </a:p>
          <a:p>
            <a:pPr lvl="1"/>
            <a:r>
              <a:rPr lang="en-US" dirty="0"/>
              <a:t>Blaming others</a:t>
            </a:r>
          </a:p>
          <a:p>
            <a:pPr lvl="1"/>
            <a:r>
              <a:rPr lang="en-US" dirty="0"/>
              <a:t>Bringing drama to situations</a:t>
            </a:r>
          </a:p>
          <a:p>
            <a:pPr lvl="1"/>
            <a:r>
              <a:rPr lang="en-US" dirty="0"/>
              <a:t>Losing your cool during stressful times</a:t>
            </a:r>
          </a:p>
          <a:p>
            <a:pPr lvl="1"/>
            <a:r>
              <a:rPr lang="en-US" dirty="0"/>
              <a:t>Making excuses</a:t>
            </a:r>
          </a:p>
          <a:p>
            <a:pPr lvl="1"/>
            <a:r>
              <a:rPr lang="en-US" dirty="0"/>
              <a:t>Having a bad attitude </a:t>
            </a:r>
          </a:p>
        </p:txBody>
      </p:sp>
      <p:pic>
        <p:nvPicPr>
          <p:cNvPr id="4" name="Audio 3">
            <a:hlinkClick r:id="" action="ppaction://media"/>
            <a:extLst>
              <a:ext uri="{FF2B5EF4-FFF2-40B4-BE49-F238E27FC236}">
                <a16:creationId xmlns:a16="http://schemas.microsoft.com/office/drawing/2014/main" id="{D755DF9F-FEA1-EF9C-3C22-8B503E57FF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0568487"/>
      </p:ext>
    </p:extLst>
  </p:cSld>
  <p:clrMapOvr>
    <a:masterClrMapping/>
  </p:clrMapOvr>
  <mc:AlternateContent xmlns:mc="http://schemas.openxmlformats.org/markup-compatibility/2006">
    <mc:Choice xmlns:p14="http://schemas.microsoft.com/office/powerpoint/2010/main" Requires="p14">
      <p:transition spd="slow" p14:dur="2000" advTm="23810"/>
    </mc:Choice>
    <mc:Fallback>
      <p:transition spd="slow" advTm="2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4EB6-47B8-474D-B6FE-CD43DEBD23E6}"/>
              </a:ext>
            </a:extLst>
          </p:cNvPr>
          <p:cNvSpPr>
            <a:spLocks noGrp="1"/>
          </p:cNvSpPr>
          <p:nvPr>
            <p:ph type="title"/>
          </p:nvPr>
        </p:nvSpPr>
        <p:spPr/>
        <p:txBody>
          <a:bodyPr/>
          <a:lstStyle/>
          <a:p>
            <a:r>
              <a:rPr lang="en-US" dirty="0"/>
              <a:t>What is a Respectful Workplace? </a:t>
            </a:r>
          </a:p>
        </p:txBody>
      </p:sp>
      <p:sp>
        <p:nvSpPr>
          <p:cNvPr id="3" name="Content Placeholder 2">
            <a:extLst>
              <a:ext uri="{FF2B5EF4-FFF2-40B4-BE49-F238E27FC236}">
                <a16:creationId xmlns:a16="http://schemas.microsoft.com/office/drawing/2014/main" id="{5B9C069E-B639-4214-8F02-A764826E4EE9}"/>
              </a:ext>
            </a:extLst>
          </p:cNvPr>
          <p:cNvSpPr>
            <a:spLocks noGrp="1"/>
          </p:cNvSpPr>
          <p:nvPr>
            <p:ph idx="1"/>
          </p:nvPr>
        </p:nvSpPr>
        <p:spPr/>
        <p:txBody>
          <a:bodyPr/>
          <a:lstStyle/>
          <a:p>
            <a:r>
              <a:rPr lang="en-US" dirty="0"/>
              <a:t>In a respectful workplace:</a:t>
            </a:r>
          </a:p>
          <a:p>
            <a:pPr lvl="1"/>
            <a:r>
              <a:rPr lang="en-US" dirty="0"/>
              <a:t>Employees are valued</a:t>
            </a:r>
          </a:p>
          <a:p>
            <a:pPr lvl="1"/>
            <a:r>
              <a:rPr lang="en-US" dirty="0"/>
              <a:t>Communication is kind, open and honest</a:t>
            </a:r>
          </a:p>
          <a:p>
            <a:pPr lvl="1"/>
            <a:r>
              <a:rPr lang="en-US" dirty="0"/>
              <a:t>People are treated as they wish to be treated</a:t>
            </a:r>
          </a:p>
          <a:p>
            <a:pPr lvl="1"/>
            <a:r>
              <a:rPr lang="en-US" dirty="0"/>
              <a:t>Disagreements are addressed in a positive and respectful manner</a:t>
            </a:r>
          </a:p>
          <a:p>
            <a:pPr lvl="1"/>
            <a:r>
              <a:rPr lang="en-US" dirty="0"/>
              <a:t>Disrespectful behavior is addressed </a:t>
            </a:r>
          </a:p>
        </p:txBody>
      </p:sp>
      <p:pic>
        <p:nvPicPr>
          <p:cNvPr id="4" name="Audio 3">
            <a:hlinkClick r:id="" action="ppaction://media"/>
            <a:extLst>
              <a:ext uri="{FF2B5EF4-FFF2-40B4-BE49-F238E27FC236}">
                <a16:creationId xmlns:a16="http://schemas.microsoft.com/office/drawing/2014/main" id="{8337E9E1-8BB3-5872-4D45-4071684C66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8670055"/>
      </p:ext>
    </p:extLst>
  </p:cSld>
  <p:clrMapOvr>
    <a:masterClrMapping/>
  </p:clrMapOvr>
  <mc:AlternateContent xmlns:mc="http://schemas.openxmlformats.org/markup-compatibility/2006">
    <mc:Choice xmlns:p14="http://schemas.microsoft.com/office/powerpoint/2010/main" Requires="p14">
      <p:transition spd="slow" p14:dur="2000" advTm="47123"/>
    </mc:Choice>
    <mc:Fallback>
      <p:transition spd="slow" advTm="4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4B4BD-1090-42BF-9CBE-B80CECA848B2}"/>
              </a:ext>
            </a:extLst>
          </p:cNvPr>
          <p:cNvSpPr>
            <a:spLocks noGrp="1"/>
          </p:cNvSpPr>
          <p:nvPr>
            <p:ph type="title"/>
          </p:nvPr>
        </p:nvSpPr>
        <p:spPr/>
        <p:txBody>
          <a:bodyPr>
            <a:normAutofit fontScale="90000"/>
          </a:bodyPr>
          <a:lstStyle/>
          <a:p>
            <a:r>
              <a:rPr lang="en-US" dirty="0"/>
              <a:t>What is NOT a Respectful Workplace? </a:t>
            </a:r>
          </a:p>
        </p:txBody>
      </p:sp>
      <p:sp>
        <p:nvSpPr>
          <p:cNvPr id="3" name="Content Placeholder 2">
            <a:extLst>
              <a:ext uri="{FF2B5EF4-FFF2-40B4-BE49-F238E27FC236}">
                <a16:creationId xmlns:a16="http://schemas.microsoft.com/office/drawing/2014/main" id="{0CF52847-DED8-47FB-975D-C9BAA07FD860}"/>
              </a:ext>
            </a:extLst>
          </p:cNvPr>
          <p:cNvSpPr>
            <a:spLocks noGrp="1"/>
          </p:cNvSpPr>
          <p:nvPr>
            <p:ph idx="1"/>
          </p:nvPr>
        </p:nvSpPr>
        <p:spPr/>
        <p:txBody>
          <a:bodyPr/>
          <a:lstStyle/>
          <a:p>
            <a:r>
              <a:rPr lang="en-US" dirty="0"/>
              <a:t>An environment where:</a:t>
            </a:r>
          </a:p>
          <a:p>
            <a:pPr lvl="1"/>
            <a:r>
              <a:rPr lang="en-US" dirty="0"/>
              <a:t>People yell at others or use offensive words </a:t>
            </a:r>
          </a:p>
          <a:p>
            <a:pPr lvl="1"/>
            <a:r>
              <a:rPr lang="en-US" dirty="0"/>
              <a:t>People blame others without facts or reason</a:t>
            </a:r>
          </a:p>
          <a:p>
            <a:pPr lvl="1"/>
            <a:r>
              <a:rPr lang="en-US" dirty="0"/>
              <a:t>People refuse to work with another employee or group of employees</a:t>
            </a:r>
          </a:p>
          <a:p>
            <a:pPr lvl="1"/>
            <a:r>
              <a:rPr lang="en-US" dirty="0"/>
              <a:t>People take credit for work they did not complete </a:t>
            </a:r>
          </a:p>
          <a:p>
            <a:pPr lvl="1"/>
            <a:r>
              <a:rPr lang="en-US" dirty="0"/>
              <a:t>People disrupt meetings with sarcasm or insults</a:t>
            </a:r>
          </a:p>
        </p:txBody>
      </p:sp>
      <p:pic>
        <p:nvPicPr>
          <p:cNvPr id="4" name="Audio 3">
            <a:hlinkClick r:id="" action="ppaction://media"/>
            <a:extLst>
              <a:ext uri="{FF2B5EF4-FFF2-40B4-BE49-F238E27FC236}">
                <a16:creationId xmlns:a16="http://schemas.microsoft.com/office/drawing/2014/main" id="{12C09C27-F57A-ECB1-4ED6-470E1A826A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7321405"/>
      </p:ext>
    </p:extLst>
  </p:cSld>
  <p:clrMapOvr>
    <a:masterClrMapping/>
  </p:clrMapOvr>
  <mc:AlternateContent xmlns:mc="http://schemas.openxmlformats.org/markup-compatibility/2006">
    <mc:Choice xmlns:p14="http://schemas.microsoft.com/office/powerpoint/2010/main" Requires="p14">
      <p:transition spd="slow" p14:dur="2000" advTm="33679"/>
    </mc:Choice>
    <mc:Fallback>
      <p:transition spd="slow" advTm="33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C47984-473E-4769-86AD-1440622AFF4C}"/>
              </a:ext>
            </a:extLst>
          </p:cNvPr>
          <p:cNvSpPr/>
          <p:nvPr/>
        </p:nvSpPr>
        <p:spPr>
          <a:xfrm>
            <a:off x="2732717" y="1318373"/>
            <a:ext cx="9137843" cy="3416320"/>
          </a:xfrm>
          <a:prstGeom prst="rect">
            <a:avLst/>
          </a:prstGeom>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EEECE1">
                    <a:lumMod val="25000"/>
                  </a:srgbClr>
                </a:solidFill>
                <a:effectLst/>
                <a:uLnTx/>
                <a:uFillTx/>
                <a:latin typeface="Arial" panose="020B0604020202020204" pitchFamily="34" charset="0"/>
                <a:ea typeface="+mn-ea"/>
                <a:cs typeface="Arial" panose="020B0604020202020204" pitchFamily="34" charset="0"/>
              </a:rPr>
              <a:t>This presentation is part of the services provided by the State Employee Assistance Program through Behavioral Health Systems, Inc.  The State EAP is administered and managed by the State Department of Finance’s Division of Risk Management (DORM). If you have questions regarding the policy, procedures or services provided by this program, please contact the Program Coordinator, Kwatasian Hunt, at  </a:t>
            </a:r>
            <a:r>
              <a:rPr kumimoji="0" lang="en-US" sz="1800" b="0" i="0" u="sng" strike="noStrike" kern="1200" cap="none" spc="0" normalizeH="0" baseline="0" noProof="0" dirty="0">
                <a:ln>
                  <a:noFill/>
                </a:ln>
                <a:solidFill>
                  <a:prstClr val="black"/>
                </a:solidFill>
                <a:effectLst/>
                <a:uLnTx/>
                <a:uFillTx/>
                <a:latin typeface="Arial" charset="0"/>
                <a:ea typeface="+mn-ea"/>
                <a:cs typeface="+mn-cs"/>
                <a:hlinkClick r:id="rId5"/>
              </a:rPr>
              <a:t>eap.information@finance.alabama.gov</a:t>
            </a:r>
            <a:r>
              <a:rPr kumimoji="0" lang="en-US" sz="1800" b="0" i="0" u="none" strike="noStrike" kern="1200" cap="none" spc="0" normalizeH="0" baseline="0" noProof="0" dirty="0">
                <a:ln>
                  <a:noFill/>
                </a:ln>
                <a:solidFill>
                  <a:srgbClr val="EEECE1">
                    <a:lumMod val="25000"/>
                  </a:srgbClr>
                </a:solidFill>
                <a:effectLst/>
                <a:uLnTx/>
                <a:uFillTx/>
                <a:latin typeface="Arial" panose="020B0604020202020204" pitchFamily="34" charset="0"/>
                <a:ea typeface="+mn-ea"/>
                <a:cs typeface="Arial" panose="020B0604020202020204" pitchFamily="34" charset="0"/>
              </a:rPr>
              <a:t>.  You can also find more information about the State Employee Assistance Program on the Division of Risk Management’s website at </a:t>
            </a:r>
            <a:r>
              <a:rPr kumimoji="0" lang="en-US" sz="1800" b="0" i="0" u="sng" strike="noStrike" kern="1200" cap="none" spc="0" normalizeH="0" baseline="0" noProof="0" dirty="0">
                <a:ln>
                  <a:noFill/>
                </a:ln>
                <a:solidFill>
                  <a:srgbClr val="EEECE1">
                    <a:lumMod val="25000"/>
                  </a:srgbClr>
                </a:solidFill>
                <a:effectLst/>
                <a:uLnTx/>
                <a:uFillTx/>
                <a:latin typeface="Arial" panose="020B0604020202020204" pitchFamily="34" charset="0"/>
                <a:ea typeface="+mn-ea"/>
                <a:cs typeface="Arial" panose="020B0604020202020204" pitchFamily="34" charset="0"/>
                <a:hlinkClick r:id="rId6"/>
              </a:rPr>
              <a:t>www.riskmgt.alabama.gov</a:t>
            </a:r>
            <a:r>
              <a:rPr kumimoji="0" lang="en-US" sz="1800" b="0" i="0" u="none" strike="noStrike" kern="1200" cap="none" spc="0" normalizeH="0" baseline="0" noProof="0" dirty="0">
                <a:ln>
                  <a:noFill/>
                </a:ln>
                <a:solidFill>
                  <a:srgbClr val="EEECE1">
                    <a:lumMod val="25000"/>
                  </a:srgbClr>
                </a:solidFill>
                <a:effectLst/>
                <a:uLnTx/>
                <a:uFillTx/>
                <a:latin typeface="Arial" panose="020B0604020202020204" pitchFamily="34" charset="0"/>
                <a:ea typeface="+mn-ea"/>
                <a:cs typeface="Arial" panose="020B0604020202020204" pitchFamily="34" charset="0"/>
              </a:rPr>
              <a:t>.</a:t>
            </a:r>
          </a:p>
        </p:txBody>
      </p:sp>
      <p:sp>
        <p:nvSpPr>
          <p:cNvPr id="7" name="Title 6">
            <a:extLst>
              <a:ext uri="{FF2B5EF4-FFF2-40B4-BE49-F238E27FC236}">
                <a16:creationId xmlns:a16="http://schemas.microsoft.com/office/drawing/2014/main" id="{3450F12A-5E16-4495-8B29-6B67CEBEAEF1}"/>
              </a:ext>
            </a:extLst>
          </p:cNvPr>
          <p:cNvSpPr>
            <a:spLocks noGrp="1"/>
          </p:cNvSpPr>
          <p:nvPr>
            <p:ph type="title"/>
          </p:nvPr>
        </p:nvSpPr>
        <p:spPr/>
        <p:txBody>
          <a:bodyPr>
            <a:normAutofit/>
          </a:bodyPr>
          <a:lstStyle/>
          <a:p>
            <a:r>
              <a:rPr lang="en-US"/>
              <a:t>State Employee Assistance Program</a:t>
            </a:r>
            <a:endParaRPr lang="en-US" dirty="0"/>
          </a:p>
        </p:txBody>
      </p:sp>
      <p:pic>
        <p:nvPicPr>
          <p:cNvPr id="2" name="Audio 1">
            <a:hlinkClick r:id="" action="ppaction://media"/>
            <a:extLst>
              <a:ext uri="{FF2B5EF4-FFF2-40B4-BE49-F238E27FC236}">
                <a16:creationId xmlns:a16="http://schemas.microsoft.com/office/drawing/2014/main" id="{435F13D1-A6FA-5124-56B7-C783B4AA8F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3197507"/>
      </p:ext>
    </p:extLst>
  </p:cSld>
  <p:clrMapOvr>
    <a:masterClrMapping/>
  </p:clrMapOvr>
  <mc:AlternateContent xmlns:mc="http://schemas.openxmlformats.org/markup-compatibility/2006">
    <mc:Choice xmlns:p14="http://schemas.microsoft.com/office/powerpoint/2010/main" Requires="p14">
      <p:transition spd="slow" p14:dur="2000" advTm="42548"/>
    </mc:Choice>
    <mc:Fallback>
      <p:transition spd="slow" advTm="4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A2B50DD-442D-4CEE-8769-5ACF334B569F}"/>
              </a:ext>
            </a:extLst>
          </p:cNvPr>
          <p:cNvSpPr>
            <a:spLocks noGrp="1"/>
          </p:cNvSpPr>
          <p:nvPr>
            <p:ph sz="half" idx="1"/>
          </p:nvPr>
        </p:nvSpPr>
        <p:spPr>
          <a:xfrm>
            <a:off x="3663950" y="1687482"/>
            <a:ext cx="4124960" cy="4484718"/>
          </a:xfrm>
        </p:spPr>
        <p:txBody>
          <a:bodyPr/>
          <a:lstStyle/>
          <a:p>
            <a:pPr marL="0" indent="0">
              <a:buNone/>
            </a:pPr>
            <a:r>
              <a:rPr lang="en-US" b="1" u="sng" dirty="0"/>
              <a:t>Individual </a:t>
            </a:r>
          </a:p>
          <a:p>
            <a:r>
              <a:rPr lang="en-US" dirty="0"/>
              <a:t>Feelings of frustration</a:t>
            </a:r>
          </a:p>
          <a:p>
            <a:r>
              <a:rPr lang="en-US" dirty="0"/>
              <a:t>Anger &amp; helplessness</a:t>
            </a:r>
          </a:p>
          <a:p>
            <a:r>
              <a:rPr lang="en-US" dirty="0"/>
              <a:t>Loss of confidence</a:t>
            </a:r>
          </a:p>
          <a:p>
            <a:r>
              <a:rPr lang="en-US" dirty="0"/>
              <a:t>Inability to sleep</a:t>
            </a:r>
          </a:p>
          <a:p>
            <a:r>
              <a:rPr lang="en-US" dirty="0"/>
              <a:t>Panic &amp; anxiety</a:t>
            </a:r>
          </a:p>
          <a:p>
            <a:r>
              <a:rPr lang="en-US" dirty="0"/>
              <a:t>Depression</a:t>
            </a:r>
          </a:p>
          <a:p>
            <a:r>
              <a:rPr lang="en-US" dirty="0"/>
              <a:t>Inability to concentrate</a:t>
            </a:r>
          </a:p>
        </p:txBody>
      </p:sp>
      <p:sp>
        <p:nvSpPr>
          <p:cNvPr id="5" name="Content Placeholder 4">
            <a:extLst>
              <a:ext uri="{FF2B5EF4-FFF2-40B4-BE49-F238E27FC236}">
                <a16:creationId xmlns:a16="http://schemas.microsoft.com/office/drawing/2014/main" id="{E26DFC66-BCA1-4713-91CA-B5EAB058B54B}"/>
              </a:ext>
            </a:extLst>
          </p:cNvPr>
          <p:cNvSpPr>
            <a:spLocks noGrp="1"/>
          </p:cNvSpPr>
          <p:nvPr>
            <p:ph sz="half" idx="2"/>
          </p:nvPr>
        </p:nvSpPr>
        <p:spPr>
          <a:xfrm>
            <a:off x="7949565" y="1689039"/>
            <a:ext cx="4124960" cy="4484718"/>
          </a:xfrm>
        </p:spPr>
        <p:txBody>
          <a:bodyPr/>
          <a:lstStyle/>
          <a:p>
            <a:pPr marL="0" indent="0">
              <a:buNone/>
            </a:pPr>
            <a:r>
              <a:rPr lang="en-US" b="1" u="sng" dirty="0"/>
              <a:t>Workplace</a:t>
            </a:r>
          </a:p>
          <a:p>
            <a:r>
              <a:rPr lang="en-US" dirty="0"/>
              <a:t>Increased absences from work</a:t>
            </a:r>
          </a:p>
          <a:p>
            <a:r>
              <a:rPr lang="en-US" dirty="0"/>
              <a:t>Increased employee changes</a:t>
            </a:r>
          </a:p>
          <a:p>
            <a:r>
              <a:rPr lang="en-US" dirty="0"/>
              <a:t>Increased risk of injury </a:t>
            </a:r>
          </a:p>
          <a:p>
            <a:r>
              <a:rPr lang="en-US" dirty="0"/>
              <a:t>Decreased productivity </a:t>
            </a:r>
          </a:p>
        </p:txBody>
      </p:sp>
      <p:sp>
        <p:nvSpPr>
          <p:cNvPr id="2" name="Title 1">
            <a:extLst>
              <a:ext uri="{FF2B5EF4-FFF2-40B4-BE49-F238E27FC236}">
                <a16:creationId xmlns:a16="http://schemas.microsoft.com/office/drawing/2014/main" id="{78ED4225-A396-43DA-A178-99831020BF1B}"/>
              </a:ext>
            </a:extLst>
          </p:cNvPr>
          <p:cNvSpPr>
            <a:spLocks noGrp="1"/>
          </p:cNvSpPr>
          <p:nvPr>
            <p:ph type="title"/>
          </p:nvPr>
        </p:nvSpPr>
        <p:spPr/>
        <p:txBody>
          <a:bodyPr/>
          <a:lstStyle/>
          <a:p>
            <a:r>
              <a:rPr lang="en-US" dirty="0"/>
              <a:t>Effects of “Disrespect” </a:t>
            </a:r>
          </a:p>
        </p:txBody>
      </p:sp>
      <p:pic>
        <p:nvPicPr>
          <p:cNvPr id="3" name="Audio 2">
            <a:hlinkClick r:id="" action="ppaction://media"/>
            <a:extLst>
              <a:ext uri="{FF2B5EF4-FFF2-40B4-BE49-F238E27FC236}">
                <a16:creationId xmlns:a16="http://schemas.microsoft.com/office/drawing/2014/main" id="{A9C4EF30-DEA5-7411-CABA-86C9BC897A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663925"/>
      </p:ext>
    </p:extLst>
  </p:cSld>
  <p:clrMapOvr>
    <a:masterClrMapping/>
  </p:clrMapOvr>
  <mc:AlternateContent xmlns:mc="http://schemas.openxmlformats.org/markup-compatibility/2006">
    <mc:Choice xmlns:p14="http://schemas.microsoft.com/office/powerpoint/2010/main" Requires="p14">
      <p:transition spd="slow" p14:dur="2000" advTm="60451"/>
    </mc:Choice>
    <mc:Fallback>
      <p:transition spd="slow" advTm="60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C2904-D4A1-49C0-A923-DAA3D5E8B662}"/>
              </a:ext>
            </a:extLst>
          </p:cNvPr>
          <p:cNvSpPr>
            <a:spLocks noGrp="1"/>
          </p:cNvSpPr>
          <p:nvPr>
            <p:ph type="title"/>
          </p:nvPr>
        </p:nvSpPr>
        <p:spPr/>
        <p:txBody>
          <a:bodyPr/>
          <a:lstStyle/>
          <a:p>
            <a:r>
              <a:rPr lang="en-US" dirty="0"/>
              <a:t>Respecting Our Differences </a:t>
            </a:r>
          </a:p>
        </p:txBody>
      </p:sp>
      <p:sp>
        <p:nvSpPr>
          <p:cNvPr id="3" name="Content Placeholder 2">
            <a:extLst>
              <a:ext uri="{FF2B5EF4-FFF2-40B4-BE49-F238E27FC236}">
                <a16:creationId xmlns:a16="http://schemas.microsoft.com/office/drawing/2014/main" id="{4922861B-E5D8-4B5B-8C2F-E32CF70E6DE4}"/>
              </a:ext>
            </a:extLst>
          </p:cNvPr>
          <p:cNvSpPr>
            <a:spLocks noGrp="1"/>
          </p:cNvSpPr>
          <p:nvPr>
            <p:ph idx="1"/>
          </p:nvPr>
        </p:nvSpPr>
        <p:spPr/>
        <p:txBody>
          <a:bodyPr/>
          <a:lstStyle/>
          <a:p>
            <a:r>
              <a:rPr lang="en-US" dirty="0"/>
              <a:t>Working with different types of employees is vital  because it leads to a great reputation for the company, which in turn, leads to increased profits and opportunities for workers </a:t>
            </a:r>
          </a:p>
          <a:p>
            <a:r>
              <a:rPr lang="en-US" dirty="0"/>
              <a:t>Working with different personalities, at different stages of their career, can help with creativity by bringing a variety of ideas to the table</a:t>
            </a:r>
          </a:p>
          <a:p>
            <a:endParaRPr lang="en-US" dirty="0"/>
          </a:p>
          <a:p>
            <a:pPr marL="0" indent="0">
              <a:buNone/>
            </a:pPr>
            <a:endParaRPr lang="en-US" dirty="0"/>
          </a:p>
        </p:txBody>
      </p:sp>
      <p:pic>
        <p:nvPicPr>
          <p:cNvPr id="4" name="Audio 3">
            <a:hlinkClick r:id="" action="ppaction://media"/>
            <a:extLst>
              <a:ext uri="{FF2B5EF4-FFF2-40B4-BE49-F238E27FC236}">
                <a16:creationId xmlns:a16="http://schemas.microsoft.com/office/drawing/2014/main" id="{78A50714-EA1F-4280-D26D-C85D0F5C1A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9254870"/>
      </p:ext>
    </p:extLst>
  </p:cSld>
  <p:clrMapOvr>
    <a:masterClrMapping/>
  </p:clrMapOvr>
  <mc:AlternateContent xmlns:mc="http://schemas.openxmlformats.org/markup-compatibility/2006">
    <mc:Choice xmlns:p14="http://schemas.microsoft.com/office/powerpoint/2010/main" Requires="p14">
      <p:transition spd="slow" p14:dur="2000" advTm="23485"/>
    </mc:Choice>
    <mc:Fallback>
      <p:transition spd="slow" advTm="23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698C1-30A8-4319-82D6-30F16BF954EF}"/>
              </a:ext>
            </a:extLst>
          </p:cNvPr>
          <p:cNvSpPr>
            <a:spLocks noGrp="1"/>
          </p:cNvSpPr>
          <p:nvPr>
            <p:ph type="title"/>
          </p:nvPr>
        </p:nvSpPr>
        <p:spPr/>
        <p:txBody>
          <a:bodyPr/>
          <a:lstStyle/>
          <a:p>
            <a:r>
              <a:rPr lang="en-US" dirty="0"/>
              <a:t>When Employees Disagree  </a:t>
            </a:r>
          </a:p>
        </p:txBody>
      </p:sp>
      <p:sp>
        <p:nvSpPr>
          <p:cNvPr id="3" name="Content Placeholder 2">
            <a:extLst>
              <a:ext uri="{FF2B5EF4-FFF2-40B4-BE49-F238E27FC236}">
                <a16:creationId xmlns:a16="http://schemas.microsoft.com/office/drawing/2014/main" id="{794AB909-3970-4823-A933-D13770D5E9EA}"/>
              </a:ext>
            </a:extLst>
          </p:cNvPr>
          <p:cNvSpPr>
            <a:spLocks noGrp="1"/>
          </p:cNvSpPr>
          <p:nvPr>
            <p:ph idx="1"/>
          </p:nvPr>
        </p:nvSpPr>
        <p:spPr/>
        <p:txBody>
          <a:bodyPr/>
          <a:lstStyle/>
          <a:p>
            <a:r>
              <a:rPr lang="en-US" dirty="0"/>
              <a:t>Employees will not get along from time to time because of differences in their personalities, lifestyles, opinions or any number of reasons</a:t>
            </a:r>
          </a:p>
          <a:p>
            <a:r>
              <a:rPr lang="en-US" dirty="0"/>
              <a:t>When there is unresolved disagreement in the workplace, it affects everybody</a:t>
            </a:r>
          </a:p>
          <a:p>
            <a:pPr marL="0" indent="0">
              <a:buNone/>
            </a:pPr>
            <a:endParaRPr lang="en-US" dirty="0"/>
          </a:p>
        </p:txBody>
      </p:sp>
      <p:pic>
        <p:nvPicPr>
          <p:cNvPr id="4" name="Audio 3">
            <a:hlinkClick r:id="" action="ppaction://media"/>
            <a:extLst>
              <a:ext uri="{FF2B5EF4-FFF2-40B4-BE49-F238E27FC236}">
                <a16:creationId xmlns:a16="http://schemas.microsoft.com/office/drawing/2014/main" id="{190EED93-40BE-396A-061C-C255823ED7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2409582"/>
      </p:ext>
    </p:extLst>
  </p:cSld>
  <p:clrMapOvr>
    <a:masterClrMapping/>
  </p:clrMapOvr>
  <mc:AlternateContent xmlns:mc="http://schemas.openxmlformats.org/markup-compatibility/2006">
    <mc:Choice xmlns:p14="http://schemas.microsoft.com/office/powerpoint/2010/main" Requires="p14">
      <p:transition spd="slow" p14:dur="2000" advTm="20280"/>
    </mc:Choice>
    <mc:Fallback>
      <p:transition spd="slow" advTm="20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2E891-9656-465E-A75D-9052E8739455}"/>
              </a:ext>
            </a:extLst>
          </p:cNvPr>
          <p:cNvSpPr>
            <a:spLocks noGrp="1"/>
          </p:cNvSpPr>
          <p:nvPr>
            <p:ph type="title"/>
          </p:nvPr>
        </p:nvSpPr>
        <p:spPr/>
        <p:txBody>
          <a:bodyPr/>
          <a:lstStyle/>
          <a:p>
            <a:r>
              <a:rPr lang="en-US" dirty="0"/>
              <a:t>When Employees Disagree </a:t>
            </a:r>
          </a:p>
        </p:txBody>
      </p:sp>
      <p:sp>
        <p:nvSpPr>
          <p:cNvPr id="3" name="Content Placeholder 2">
            <a:extLst>
              <a:ext uri="{FF2B5EF4-FFF2-40B4-BE49-F238E27FC236}">
                <a16:creationId xmlns:a16="http://schemas.microsoft.com/office/drawing/2014/main" id="{9DB53BE2-9ABF-4600-BE41-9FA44EB68E7B}"/>
              </a:ext>
            </a:extLst>
          </p:cNvPr>
          <p:cNvSpPr>
            <a:spLocks noGrp="1"/>
          </p:cNvSpPr>
          <p:nvPr>
            <p:ph idx="1"/>
          </p:nvPr>
        </p:nvSpPr>
        <p:spPr/>
        <p:txBody>
          <a:bodyPr/>
          <a:lstStyle/>
          <a:p>
            <a:r>
              <a:rPr lang="en-US" dirty="0"/>
              <a:t>The unpleasant atmosphere not only makes the office environment uncomfortable – it can also negatively impact business productivity</a:t>
            </a:r>
          </a:p>
          <a:p>
            <a:r>
              <a:rPr lang="en-US" dirty="0"/>
              <a:t>When handled correctly, employee disagreements can lead to healthy competition and better ways of getting things done</a:t>
            </a:r>
          </a:p>
        </p:txBody>
      </p:sp>
      <p:pic>
        <p:nvPicPr>
          <p:cNvPr id="4" name="Audio 3">
            <a:hlinkClick r:id="" action="ppaction://media"/>
            <a:extLst>
              <a:ext uri="{FF2B5EF4-FFF2-40B4-BE49-F238E27FC236}">
                <a16:creationId xmlns:a16="http://schemas.microsoft.com/office/drawing/2014/main" id="{A1E26851-27BF-F1CB-F5A2-DE2F31D0A2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4338640"/>
      </p:ext>
    </p:extLst>
  </p:cSld>
  <p:clrMapOvr>
    <a:masterClrMapping/>
  </p:clrMapOvr>
  <mc:AlternateContent xmlns:mc="http://schemas.openxmlformats.org/markup-compatibility/2006">
    <mc:Choice xmlns:p14="http://schemas.microsoft.com/office/powerpoint/2010/main" Requires="p14">
      <p:transition spd="slow" p14:dur="2000" advTm="27131"/>
    </mc:Choice>
    <mc:Fallback>
      <p:transition spd="slow" advTm="27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E96B-2642-40F2-8948-4BEDA01B198D}"/>
              </a:ext>
            </a:extLst>
          </p:cNvPr>
          <p:cNvSpPr>
            <a:spLocks noGrp="1"/>
          </p:cNvSpPr>
          <p:nvPr>
            <p:ph type="title"/>
          </p:nvPr>
        </p:nvSpPr>
        <p:spPr>
          <a:xfrm>
            <a:off x="3535680" y="-1"/>
            <a:ext cx="8650905" cy="1308101"/>
          </a:xfrm>
        </p:spPr>
        <p:txBody>
          <a:bodyPr>
            <a:normAutofit fontScale="90000"/>
          </a:bodyPr>
          <a:lstStyle/>
          <a:p>
            <a:r>
              <a:rPr lang="en-US" dirty="0"/>
              <a:t> Employees’ Role in Creating a Respectful Workplace</a:t>
            </a:r>
          </a:p>
        </p:txBody>
      </p:sp>
      <p:sp>
        <p:nvSpPr>
          <p:cNvPr id="3" name="Content Placeholder 2">
            <a:extLst>
              <a:ext uri="{FF2B5EF4-FFF2-40B4-BE49-F238E27FC236}">
                <a16:creationId xmlns:a16="http://schemas.microsoft.com/office/drawing/2014/main" id="{06229F15-DF20-4542-A1CF-7AD28198694B}"/>
              </a:ext>
            </a:extLst>
          </p:cNvPr>
          <p:cNvSpPr>
            <a:spLocks noGrp="1"/>
          </p:cNvSpPr>
          <p:nvPr>
            <p:ph idx="1"/>
          </p:nvPr>
        </p:nvSpPr>
        <p:spPr>
          <a:xfrm>
            <a:off x="3352800" y="1449359"/>
            <a:ext cx="8763000" cy="4941915"/>
          </a:xfrm>
        </p:spPr>
        <p:txBody>
          <a:bodyPr/>
          <a:lstStyle/>
          <a:p>
            <a:r>
              <a:rPr lang="en-US" dirty="0"/>
              <a:t>All employees are encouraged to address disrespectful behavior when it happens, tell the person to stop</a:t>
            </a:r>
          </a:p>
          <a:p>
            <a:r>
              <a:rPr lang="en-US" dirty="0"/>
              <a:t>Refuse to participate in disrespectful behavior</a:t>
            </a:r>
          </a:p>
          <a:p>
            <a:r>
              <a:rPr lang="en-US" dirty="0"/>
              <a:t>Support colleagues who are the target of that behavior</a:t>
            </a:r>
          </a:p>
          <a:p>
            <a:r>
              <a:rPr lang="en-US" dirty="0"/>
              <a:t>Be aware of your role in allowing disrespectful behavior</a:t>
            </a:r>
          </a:p>
          <a:p>
            <a:r>
              <a:rPr lang="en-US" dirty="0"/>
              <a:t>Report to supervisor when necessary </a:t>
            </a:r>
          </a:p>
        </p:txBody>
      </p:sp>
      <p:pic>
        <p:nvPicPr>
          <p:cNvPr id="4" name="Audio 3">
            <a:hlinkClick r:id="" action="ppaction://media"/>
            <a:extLst>
              <a:ext uri="{FF2B5EF4-FFF2-40B4-BE49-F238E27FC236}">
                <a16:creationId xmlns:a16="http://schemas.microsoft.com/office/drawing/2014/main" id="{0FBDBD1F-2976-983B-3365-76363FD6B7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71935885"/>
      </p:ext>
    </p:extLst>
  </p:cSld>
  <p:clrMapOvr>
    <a:masterClrMapping/>
  </p:clrMapOvr>
  <mc:AlternateContent xmlns:mc="http://schemas.openxmlformats.org/markup-compatibility/2006">
    <mc:Choice xmlns:p14="http://schemas.microsoft.com/office/powerpoint/2010/main" Requires="p14">
      <p:transition spd="slow" p14:dur="2000" advTm="36256"/>
    </mc:Choice>
    <mc:Fallback>
      <p:transition spd="slow" advTm="3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BCCB3-78DA-4D7B-9653-96AE30C62677}"/>
              </a:ext>
            </a:extLst>
          </p:cNvPr>
          <p:cNvSpPr>
            <a:spLocks noGrp="1"/>
          </p:cNvSpPr>
          <p:nvPr>
            <p:ph type="title"/>
          </p:nvPr>
        </p:nvSpPr>
        <p:spPr/>
        <p:txBody>
          <a:bodyPr>
            <a:normAutofit fontScale="90000"/>
          </a:bodyPr>
          <a:lstStyle/>
          <a:p>
            <a:r>
              <a:rPr lang="en-US" dirty="0"/>
              <a:t>Leaders’ Role in Creating a </a:t>
            </a:r>
            <a:br>
              <a:rPr lang="en-US" dirty="0"/>
            </a:br>
            <a:r>
              <a:rPr lang="en-US" dirty="0"/>
              <a:t>Respectful Workplace </a:t>
            </a:r>
          </a:p>
        </p:txBody>
      </p:sp>
      <p:sp>
        <p:nvSpPr>
          <p:cNvPr id="3" name="Content Placeholder 2">
            <a:extLst>
              <a:ext uri="{FF2B5EF4-FFF2-40B4-BE49-F238E27FC236}">
                <a16:creationId xmlns:a16="http://schemas.microsoft.com/office/drawing/2014/main" id="{B26DFD9B-5BB4-4E8A-9A89-FB55FF3E241C}"/>
              </a:ext>
            </a:extLst>
          </p:cNvPr>
          <p:cNvSpPr>
            <a:spLocks noGrp="1"/>
          </p:cNvSpPr>
          <p:nvPr>
            <p:ph idx="1"/>
          </p:nvPr>
        </p:nvSpPr>
        <p:spPr/>
        <p:txBody>
          <a:bodyPr/>
          <a:lstStyle/>
          <a:p>
            <a:r>
              <a:rPr lang="en-US" dirty="0"/>
              <a:t>If you observe someone being treated in a humiliating, degrading or disrespectful manner, address the issue</a:t>
            </a:r>
          </a:p>
          <a:p>
            <a:r>
              <a:rPr lang="en-US" dirty="0"/>
              <a:t>Discipline where appropriate</a:t>
            </a:r>
          </a:p>
          <a:p>
            <a:r>
              <a:rPr lang="en-US" dirty="0"/>
              <a:t>Provide consistent discipline to employees</a:t>
            </a:r>
          </a:p>
        </p:txBody>
      </p:sp>
      <p:pic>
        <p:nvPicPr>
          <p:cNvPr id="4" name="Audio 3">
            <a:hlinkClick r:id="" action="ppaction://media"/>
            <a:extLst>
              <a:ext uri="{FF2B5EF4-FFF2-40B4-BE49-F238E27FC236}">
                <a16:creationId xmlns:a16="http://schemas.microsoft.com/office/drawing/2014/main" id="{B2B0F665-F671-6626-E971-977B243167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1218042"/>
      </p:ext>
    </p:extLst>
  </p:cSld>
  <p:clrMapOvr>
    <a:masterClrMapping/>
  </p:clrMapOvr>
  <mc:AlternateContent xmlns:mc="http://schemas.openxmlformats.org/markup-compatibility/2006">
    <mc:Choice xmlns:p14="http://schemas.microsoft.com/office/powerpoint/2010/main" Requires="p14">
      <p:transition spd="slow" p14:dur="2000" advTm="23067"/>
    </mc:Choice>
    <mc:Fallback>
      <p:transition spd="slow" advTm="23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434DD4-0855-4F40-B2B5-02543AC0482E}"/>
              </a:ext>
            </a:extLst>
          </p:cNvPr>
          <p:cNvSpPr>
            <a:spLocks noGrp="1"/>
          </p:cNvSpPr>
          <p:nvPr>
            <p:ph type="body" idx="1"/>
          </p:nvPr>
        </p:nvSpPr>
        <p:spPr>
          <a:xfrm>
            <a:off x="1955800" y="2233612"/>
            <a:ext cx="9956800" cy="1500187"/>
          </a:xfrm>
        </p:spPr>
        <p:txBody>
          <a:bodyPr/>
          <a:lstStyle/>
          <a:p>
            <a:r>
              <a:rPr lang="en-US" b="0" dirty="0"/>
              <a:t>Creating a Workplace of Positive Communication </a:t>
            </a:r>
          </a:p>
        </p:txBody>
      </p:sp>
      <p:pic>
        <p:nvPicPr>
          <p:cNvPr id="2" name="Audio 1">
            <a:hlinkClick r:id="" action="ppaction://media"/>
            <a:extLst>
              <a:ext uri="{FF2B5EF4-FFF2-40B4-BE49-F238E27FC236}">
                <a16:creationId xmlns:a16="http://schemas.microsoft.com/office/drawing/2014/main" id="{D2C2E898-E105-5392-87F5-5F4F62B716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7419009"/>
      </p:ext>
    </p:extLst>
  </p:cSld>
  <p:clrMapOvr>
    <a:masterClrMapping/>
  </p:clrMapOvr>
  <mc:AlternateContent xmlns:mc="http://schemas.openxmlformats.org/markup-compatibility/2006">
    <mc:Choice xmlns:p14="http://schemas.microsoft.com/office/powerpoint/2010/main" Requires="p14">
      <p:transition spd="slow" p14:dur="2000" advTm="5420"/>
    </mc:Choice>
    <mc:Fallback>
      <p:transition spd="slow" advTm="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CA50-8E08-4DC4-A8F8-8E0AD8F69BF9}"/>
              </a:ext>
            </a:extLst>
          </p:cNvPr>
          <p:cNvSpPr>
            <a:spLocks noGrp="1"/>
          </p:cNvSpPr>
          <p:nvPr>
            <p:ph type="title"/>
          </p:nvPr>
        </p:nvSpPr>
        <p:spPr/>
        <p:txBody>
          <a:bodyPr>
            <a:normAutofit/>
          </a:bodyPr>
          <a:lstStyle/>
          <a:p>
            <a:r>
              <a:rPr lang="en-US" dirty="0"/>
              <a:t>What is Good Communication?  </a:t>
            </a:r>
          </a:p>
        </p:txBody>
      </p:sp>
      <p:sp>
        <p:nvSpPr>
          <p:cNvPr id="3" name="Content Placeholder 2">
            <a:extLst>
              <a:ext uri="{FF2B5EF4-FFF2-40B4-BE49-F238E27FC236}">
                <a16:creationId xmlns:a16="http://schemas.microsoft.com/office/drawing/2014/main" id="{7022FC94-355C-46D5-846B-7609B624289C}"/>
              </a:ext>
            </a:extLst>
          </p:cNvPr>
          <p:cNvSpPr>
            <a:spLocks noGrp="1"/>
          </p:cNvSpPr>
          <p:nvPr>
            <p:ph idx="1"/>
          </p:nvPr>
        </p:nvSpPr>
        <p:spPr>
          <a:xfrm>
            <a:off x="3149958" y="1223354"/>
            <a:ext cx="8763000" cy="4941915"/>
          </a:xfrm>
        </p:spPr>
        <p:txBody>
          <a:bodyPr/>
          <a:lstStyle/>
          <a:p>
            <a:endParaRPr lang="en-US" dirty="0"/>
          </a:p>
          <a:p>
            <a:r>
              <a:rPr lang="en-US" dirty="0"/>
              <a:t>Good Communication can:</a:t>
            </a:r>
          </a:p>
          <a:p>
            <a:pPr lvl="1"/>
            <a:r>
              <a:rPr lang="en-US" dirty="0"/>
              <a:t>Help us work together</a:t>
            </a:r>
          </a:p>
          <a:p>
            <a:pPr lvl="1"/>
            <a:r>
              <a:rPr lang="en-US" dirty="0"/>
              <a:t>Help us get the job done right</a:t>
            </a:r>
          </a:p>
          <a:p>
            <a:pPr lvl="1"/>
            <a:r>
              <a:rPr lang="en-US" dirty="0"/>
              <a:t>Prevent arguments</a:t>
            </a:r>
          </a:p>
        </p:txBody>
      </p:sp>
      <p:pic>
        <p:nvPicPr>
          <p:cNvPr id="4" name="Audio 3">
            <a:hlinkClick r:id="" action="ppaction://media"/>
            <a:extLst>
              <a:ext uri="{FF2B5EF4-FFF2-40B4-BE49-F238E27FC236}">
                <a16:creationId xmlns:a16="http://schemas.microsoft.com/office/drawing/2014/main" id="{9F4C98CF-4C0D-0DAE-C37F-991129C7F3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5301410"/>
      </p:ext>
    </p:extLst>
  </p:cSld>
  <p:clrMapOvr>
    <a:masterClrMapping/>
  </p:clrMapOvr>
  <mc:AlternateContent xmlns:mc="http://schemas.openxmlformats.org/markup-compatibility/2006">
    <mc:Choice xmlns:p14="http://schemas.microsoft.com/office/powerpoint/2010/main" Requires="p14">
      <p:transition spd="slow" p14:dur="2000" advTm="11178"/>
    </mc:Choice>
    <mc:Fallback>
      <p:transition spd="slow" advTm="1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A2BEA-4857-4514-AA32-46B01184BE1D}"/>
              </a:ext>
            </a:extLst>
          </p:cNvPr>
          <p:cNvSpPr>
            <a:spLocks noGrp="1"/>
          </p:cNvSpPr>
          <p:nvPr>
            <p:ph type="title"/>
          </p:nvPr>
        </p:nvSpPr>
        <p:spPr/>
        <p:txBody>
          <a:bodyPr>
            <a:normAutofit/>
          </a:bodyPr>
          <a:lstStyle/>
          <a:p>
            <a:r>
              <a:rPr lang="en-US" dirty="0"/>
              <a:t>What is Good Communication? </a:t>
            </a:r>
          </a:p>
        </p:txBody>
      </p:sp>
      <p:sp>
        <p:nvSpPr>
          <p:cNvPr id="3" name="Content Placeholder 2">
            <a:extLst>
              <a:ext uri="{FF2B5EF4-FFF2-40B4-BE49-F238E27FC236}">
                <a16:creationId xmlns:a16="http://schemas.microsoft.com/office/drawing/2014/main" id="{418D08E8-9BFA-48D0-83B3-92DF1AB11626}"/>
              </a:ext>
            </a:extLst>
          </p:cNvPr>
          <p:cNvSpPr>
            <a:spLocks noGrp="1"/>
          </p:cNvSpPr>
          <p:nvPr>
            <p:ph idx="1"/>
          </p:nvPr>
        </p:nvSpPr>
        <p:spPr/>
        <p:txBody>
          <a:bodyPr/>
          <a:lstStyle/>
          <a:p>
            <a:r>
              <a:rPr lang="en-US" dirty="0"/>
              <a:t>Thinking before speaking</a:t>
            </a:r>
          </a:p>
          <a:p>
            <a:pPr lvl="1"/>
            <a:r>
              <a:rPr lang="en-US" dirty="0"/>
              <a:t>Taking the time to think about what you want to say </a:t>
            </a:r>
          </a:p>
          <a:p>
            <a:r>
              <a:rPr lang="en-US" dirty="0"/>
              <a:t>Having confidence</a:t>
            </a:r>
          </a:p>
          <a:p>
            <a:pPr lvl="1"/>
            <a:r>
              <a:rPr lang="en-US" dirty="0"/>
              <a:t>Practicing before time so you feel comfortable with the information </a:t>
            </a:r>
          </a:p>
          <a:p>
            <a:pPr lvl="1"/>
            <a:r>
              <a:rPr lang="en-US" dirty="0"/>
              <a:t>Being aware of how you stand or move your hands while speaking </a:t>
            </a:r>
          </a:p>
        </p:txBody>
      </p:sp>
      <p:pic>
        <p:nvPicPr>
          <p:cNvPr id="4" name="Audio 3">
            <a:hlinkClick r:id="" action="ppaction://media"/>
            <a:extLst>
              <a:ext uri="{FF2B5EF4-FFF2-40B4-BE49-F238E27FC236}">
                <a16:creationId xmlns:a16="http://schemas.microsoft.com/office/drawing/2014/main" id="{C22D6F7D-863D-EC37-1D23-BDDF08700C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2198754"/>
      </p:ext>
    </p:extLst>
  </p:cSld>
  <p:clrMapOvr>
    <a:masterClrMapping/>
  </p:clrMapOvr>
  <mc:AlternateContent xmlns:mc="http://schemas.openxmlformats.org/markup-compatibility/2006">
    <mc:Choice xmlns:p14="http://schemas.microsoft.com/office/powerpoint/2010/main" Requires="p14">
      <p:transition spd="slow" p14:dur="2000" advTm="39042"/>
    </mc:Choice>
    <mc:Fallback>
      <p:transition spd="slow" advTm="3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F4DF-9B67-4CB1-ADAE-7EAA8317030F}"/>
              </a:ext>
            </a:extLst>
          </p:cNvPr>
          <p:cNvSpPr>
            <a:spLocks noGrp="1"/>
          </p:cNvSpPr>
          <p:nvPr>
            <p:ph type="title"/>
          </p:nvPr>
        </p:nvSpPr>
        <p:spPr/>
        <p:txBody>
          <a:bodyPr>
            <a:normAutofit/>
          </a:bodyPr>
          <a:lstStyle/>
          <a:p>
            <a:r>
              <a:rPr lang="en-US" dirty="0"/>
              <a:t> What is Good Communication? </a:t>
            </a:r>
          </a:p>
        </p:txBody>
      </p:sp>
      <p:sp>
        <p:nvSpPr>
          <p:cNvPr id="3" name="Content Placeholder 2">
            <a:extLst>
              <a:ext uri="{FF2B5EF4-FFF2-40B4-BE49-F238E27FC236}">
                <a16:creationId xmlns:a16="http://schemas.microsoft.com/office/drawing/2014/main" id="{802937C9-F4FD-4C0B-9536-005C4A4E4836}"/>
              </a:ext>
            </a:extLst>
          </p:cNvPr>
          <p:cNvSpPr>
            <a:spLocks noGrp="1"/>
          </p:cNvSpPr>
          <p:nvPr>
            <p:ph idx="1"/>
          </p:nvPr>
        </p:nvSpPr>
        <p:spPr/>
        <p:txBody>
          <a:bodyPr/>
          <a:lstStyle/>
          <a:p>
            <a:r>
              <a:rPr lang="en-US" dirty="0"/>
              <a:t>Being clear</a:t>
            </a:r>
          </a:p>
          <a:p>
            <a:pPr lvl="1"/>
            <a:r>
              <a:rPr lang="en-US" dirty="0"/>
              <a:t>Avoid using big words if you don’t know what they mean</a:t>
            </a:r>
          </a:p>
          <a:p>
            <a:pPr lvl="1"/>
            <a:r>
              <a:rPr lang="en-US" dirty="0"/>
              <a:t>Pronounce words so that people can understand what you are saying</a:t>
            </a:r>
          </a:p>
          <a:p>
            <a:r>
              <a:rPr lang="en-US" dirty="0"/>
              <a:t>Changing how loud or how soft you speak</a:t>
            </a:r>
          </a:p>
          <a:p>
            <a:pPr lvl="1"/>
            <a:r>
              <a:rPr lang="en-US" dirty="0"/>
              <a:t>This makes listening to you more interesting</a:t>
            </a:r>
          </a:p>
          <a:p>
            <a:pPr lvl="1"/>
            <a:r>
              <a:rPr lang="en-US" dirty="0"/>
              <a:t>Make certain parts more important by speaking softer or louder for emphasis </a:t>
            </a:r>
          </a:p>
        </p:txBody>
      </p:sp>
      <p:pic>
        <p:nvPicPr>
          <p:cNvPr id="4" name="Audio 3">
            <a:hlinkClick r:id="" action="ppaction://media"/>
            <a:extLst>
              <a:ext uri="{FF2B5EF4-FFF2-40B4-BE49-F238E27FC236}">
                <a16:creationId xmlns:a16="http://schemas.microsoft.com/office/drawing/2014/main" id="{12C47454-14B1-4C86-F33A-E4FE8B4380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5190996"/>
      </p:ext>
    </p:extLst>
  </p:cSld>
  <p:clrMapOvr>
    <a:masterClrMapping/>
  </p:clrMapOvr>
  <mc:AlternateContent xmlns:mc="http://schemas.openxmlformats.org/markup-compatibility/2006">
    <mc:Choice xmlns:p14="http://schemas.microsoft.com/office/powerpoint/2010/main" Requires="p14">
      <p:transition spd="slow" p14:dur="2000" advTm="36210"/>
    </mc:Choice>
    <mc:Fallback>
      <p:transition spd="slow" advTm="36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0929-CC32-4C91-A118-D62AC88C7D41}"/>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7B373C71-CD87-4313-AE34-0E595B17DC86}"/>
              </a:ext>
            </a:extLst>
          </p:cNvPr>
          <p:cNvSpPr>
            <a:spLocks noGrp="1"/>
          </p:cNvSpPr>
          <p:nvPr>
            <p:ph idx="1"/>
          </p:nvPr>
        </p:nvSpPr>
        <p:spPr>
          <a:xfrm>
            <a:off x="3124200" y="1687485"/>
            <a:ext cx="8763000" cy="4260828"/>
          </a:xfrm>
        </p:spPr>
        <p:txBody>
          <a:bodyPr>
            <a:normAutofit/>
          </a:bodyPr>
          <a:lstStyle/>
          <a:p>
            <a:r>
              <a:rPr lang="en-US" dirty="0"/>
              <a:t>Recognize the value and challenges of diverse interactions </a:t>
            </a:r>
          </a:p>
          <a:p>
            <a:r>
              <a:rPr lang="en-US" dirty="0"/>
              <a:t>Understand the factors involved in disrespect, harassment and bullying </a:t>
            </a:r>
          </a:p>
          <a:p>
            <a:r>
              <a:rPr lang="en-US" dirty="0"/>
              <a:t>Explore positive response strategies </a:t>
            </a:r>
          </a:p>
          <a:p>
            <a:r>
              <a:rPr lang="en-US" dirty="0"/>
              <a:t>Review State of Alabama’s EAP benefits</a:t>
            </a:r>
          </a:p>
          <a:p>
            <a:endParaRPr lang="en-US" dirty="0"/>
          </a:p>
        </p:txBody>
      </p:sp>
      <p:pic>
        <p:nvPicPr>
          <p:cNvPr id="4" name="Audio 3">
            <a:hlinkClick r:id="" action="ppaction://media"/>
            <a:extLst>
              <a:ext uri="{FF2B5EF4-FFF2-40B4-BE49-F238E27FC236}">
                <a16:creationId xmlns:a16="http://schemas.microsoft.com/office/drawing/2014/main" id="{B823E406-3736-69E3-BC43-A680132B2C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7268"/>
      </p:ext>
    </p:extLst>
  </p:cSld>
  <p:clrMapOvr>
    <a:masterClrMapping/>
  </p:clrMapOvr>
  <mc:AlternateContent xmlns:mc="http://schemas.openxmlformats.org/markup-compatibility/2006">
    <mc:Choice xmlns:p14="http://schemas.microsoft.com/office/powerpoint/2010/main" Requires="p14">
      <p:transition spd="slow" p14:dur="2000" advTm="28342"/>
    </mc:Choice>
    <mc:Fallback>
      <p:transition spd="slow" advTm="28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A0B7E-02B3-42A9-9BCB-CFBF51F3E201}"/>
              </a:ext>
            </a:extLst>
          </p:cNvPr>
          <p:cNvSpPr>
            <a:spLocks noGrp="1"/>
          </p:cNvSpPr>
          <p:nvPr>
            <p:ph type="title"/>
          </p:nvPr>
        </p:nvSpPr>
        <p:spPr/>
        <p:txBody>
          <a:bodyPr/>
          <a:lstStyle/>
          <a:p>
            <a:r>
              <a:rPr lang="en-US" dirty="0"/>
              <a:t>Good Communication </a:t>
            </a:r>
          </a:p>
        </p:txBody>
      </p:sp>
      <p:sp>
        <p:nvSpPr>
          <p:cNvPr id="3" name="Content Placeholder 2">
            <a:extLst>
              <a:ext uri="{FF2B5EF4-FFF2-40B4-BE49-F238E27FC236}">
                <a16:creationId xmlns:a16="http://schemas.microsoft.com/office/drawing/2014/main" id="{AA595279-D54B-4AF7-9F17-647921618CC7}"/>
              </a:ext>
            </a:extLst>
          </p:cNvPr>
          <p:cNvSpPr>
            <a:spLocks noGrp="1"/>
          </p:cNvSpPr>
          <p:nvPr>
            <p:ph idx="1"/>
          </p:nvPr>
        </p:nvSpPr>
        <p:spPr/>
        <p:txBody>
          <a:bodyPr/>
          <a:lstStyle/>
          <a:p>
            <a:r>
              <a:rPr lang="en-US" dirty="0"/>
              <a:t>Good communication includes:</a:t>
            </a:r>
          </a:p>
          <a:p>
            <a:pPr lvl="1"/>
            <a:r>
              <a:rPr lang="en-US" dirty="0"/>
              <a:t>Listening</a:t>
            </a:r>
          </a:p>
          <a:p>
            <a:pPr lvl="1"/>
            <a:r>
              <a:rPr lang="en-US" dirty="0"/>
              <a:t>Being aware of body language </a:t>
            </a:r>
          </a:p>
          <a:p>
            <a:pPr lvl="1"/>
            <a:r>
              <a:rPr lang="en-US" dirty="0"/>
              <a:t>Managing stress</a:t>
            </a:r>
          </a:p>
          <a:p>
            <a:pPr lvl="1"/>
            <a:r>
              <a:rPr lang="en-US" dirty="0"/>
              <a:t>Learning from your emotions  </a:t>
            </a:r>
          </a:p>
          <a:p>
            <a:pPr lvl="1"/>
            <a:r>
              <a:rPr lang="en-US" dirty="0"/>
              <a:t>Respecting others</a:t>
            </a:r>
          </a:p>
          <a:p>
            <a:pPr marL="609585" lvl="1" indent="0">
              <a:buNone/>
            </a:pPr>
            <a:r>
              <a:rPr lang="en-US" dirty="0"/>
              <a:t> </a:t>
            </a:r>
          </a:p>
        </p:txBody>
      </p:sp>
      <p:pic>
        <p:nvPicPr>
          <p:cNvPr id="4" name="Audio 3">
            <a:hlinkClick r:id="" action="ppaction://media"/>
            <a:extLst>
              <a:ext uri="{FF2B5EF4-FFF2-40B4-BE49-F238E27FC236}">
                <a16:creationId xmlns:a16="http://schemas.microsoft.com/office/drawing/2014/main" id="{26F73F8F-2316-AB8E-6101-7678FD1418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5533460"/>
      </p:ext>
    </p:extLst>
  </p:cSld>
  <p:clrMapOvr>
    <a:masterClrMapping/>
  </p:clrMapOvr>
  <mc:AlternateContent xmlns:mc="http://schemas.openxmlformats.org/markup-compatibility/2006">
    <mc:Choice xmlns:p14="http://schemas.microsoft.com/office/powerpoint/2010/main" Requires="p14">
      <p:transition spd="slow" p14:dur="2000" advTm="40807"/>
    </mc:Choice>
    <mc:Fallback>
      <p:transition spd="slow" advTm="4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1EBA-7EB8-4DFA-AE56-3BAB0EB14B1E}"/>
              </a:ext>
            </a:extLst>
          </p:cNvPr>
          <p:cNvSpPr>
            <a:spLocks noGrp="1"/>
          </p:cNvSpPr>
          <p:nvPr>
            <p:ph type="title"/>
          </p:nvPr>
        </p:nvSpPr>
        <p:spPr/>
        <p:txBody>
          <a:bodyPr/>
          <a:lstStyle/>
          <a:p>
            <a:r>
              <a:rPr lang="en-US" dirty="0"/>
              <a:t>Listening </a:t>
            </a:r>
          </a:p>
        </p:txBody>
      </p:sp>
      <p:sp>
        <p:nvSpPr>
          <p:cNvPr id="3" name="Content Placeholder 2">
            <a:extLst>
              <a:ext uri="{FF2B5EF4-FFF2-40B4-BE49-F238E27FC236}">
                <a16:creationId xmlns:a16="http://schemas.microsoft.com/office/drawing/2014/main" id="{8CCFFA84-48EE-4354-A45C-A21856F14717}"/>
              </a:ext>
            </a:extLst>
          </p:cNvPr>
          <p:cNvSpPr>
            <a:spLocks noGrp="1"/>
          </p:cNvSpPr>
          <p:nvPr>
            <p:ph idx="1"/>
          </p:nvPr>
        </p:nvSpPr>
        <p:spPr/>
        <p:txBody>
          <a:bodyPr/>
          <a:lstStyle/>
          <a:p>
            <a:r>
              <a:rPr lang="en-US" dirty="0"/>
              <a:t>Tips for being an good listener:</a:t>
            </a:r>
          </a:p>
          <a:p>
            <a:pPr lvl="1"/>
            <a:r>
              <a:rPr lang="en-US" dirty="0"/>
              <a:t>Pay attention to the person speaking </a:t>
            </a:r>
          </a:p>
          <a:p>
            <a:pPr lvl="1"/>
            <a:r>
              <a:rPr lang="en-US" dirty="0"/>
              <a:t>Do not interrupt the speaker </a:t>
            </a:r>
          </a:p>
          <a:p>
            <a:pPr lvl="1"/>
            <a:r>
              <a:rPr lang="en-US" dirty="0"/>
              <a:t>Show your interest </a:t>
            </a:r>
          </a:p>
        </p:txBody>
      </p:sp>
      <p:pic>
        <p:nvPicPr>
          <p:cNvPr id="4" name="Audio 3">
            <a:hlinkClick r:id="" action="ppaction://media"/>
            <a:extLst>
              <a:ext uri="{FF2B5EF4-FFF2-40B4-BE49-F238E27FC236}">
                <a16:creationId xmlns:a16="http://schemas.microsoft.com/office/drawing/2014/main" id="{6EFBD66E-FAE6-ED3C-55AA-580047FE4F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5978354"/>
      </p:ext>
    </p:extLst>
  </p:cSld>
  <p:clrMapOvr>
    <a:masterClrMapping/>
  </p:clrMapOvr>
  <mc:AlternateContent xmlns:mc="http://schemas.openxmlformats.org/markup-compatibility/2006">
    <mc:Choice xmlns:p14="http://schemas.microsoft.com/office/powerpoint/2010/main" Requires="p14">
      <p:transition spd="slow" p14:dur="2000" advTm="8206"/>
    </mc:Choice>
    <mc:Fallback>
      <p:transition spd="slow" advTm="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0AB2-5867-4E4A-9BDD-0F026DBE982E}"/>
              </a:ext>
            </a:extLst>
          </p:cNvPr>
          <p:cNvSpPr>
            <a:spLocks noGrp="1"/>
          </p:cNvSpPr>
          <p:nvPr>
            <p:ph type="title"/>
          </p:nvPr>
        </p:nvSpPr>
        <p:spPr/>
        <p:txBody>
          <a:bodyPr/>
          <a:lstStyle/>
          <a:p>
            <a:r>
              <a:rPr lang="en-US" dirty="0"/>
              <a:t>Being Aware of Body Language  </a:t>
            </a:r>
          </a:p>
        </p:txBody>
      </p:sp>
      <p:sp>
        <p:nvSpPr>
          <p:cNvPr id="3" name="Content Placeholder 2">
            <a:extLst>
              <a:ext uri="{FF2B5EF4-FFF2-40B4-BE49-F238E27FC236}">
                <a16:creationId xmlns:a16="http://schemas.microsoft.com/office/drawing/2014/main" id="{E62C162D-420A-4231-832A-795870DFB99D}"/>
              </a:ext>
            </a:extLst>
          </p:cNvPr>
          <p:cNvSpPr>
            <a:spLocks noGrp="1"/>
          </p:cNvSpPr>
          <p:nvPr>
            <p:ph idx="1"/>
          </p:nvPr>
        </p:nvSpPr>
        <p:spPr/>
        <p:txBody>
          <a:bodyPr/>
          <a:lstStyle/>
          <a:p>
            <a:r>
              <a:rPr lang="en-US" dirty="0"/>
              <a:t>Understanding your body language can help you:</a:t>
            </a:r>
          </a:p>
          <a:p>
            <a:pPr lvl="1"/>
            <a:r>
              <a:rPr lang="en-US" dirty="0"/>
              <a:t>Connect with others</a:t>
            </a:r>
          </a:p>
          <a:p>
            <a:pPr lvl="1"/>
            <a:r>
              <a:rPr lang="en-US" dirty="0"/>
              <a:t>Say what you really mean</a:t>
            </a:r>
          </a:p>
          <a:p>
            <a:pPr lvl="1"/>
            <a:r>
              <a:rPr lang="en-US" dirty="0"/>
              <a:t>Work through problems </a:t>
            </a:r>
          </a:p>
          <a:p>
            <a:pPr lvl="1"/>
            <a:r>
              <a:rPr lang="en-US" dirty="0"/>
              <a:t>Build better relationships at work and at home </a:t>
            </a:r>
          </a:p>
        </p:txBody>
      </p:sp>
      <p:pic>
        <p:nvPicPr>
          <p:cNvPr id="4" name="Audio 3">
            <a:hlinkClick r:id="" action="ppaction://media"/>
            <a:extLst>
              <a:ext uri="{FF2B5EF4-FFF2-40B4-BE49-F238E27FC236}">
                <a16:creationId xmlns:a16="http://schemas.microsoft.com/office/drawing/2014/main" id="{13610D78-957E-F2D7-8895-77CDAFE758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245150"/>
      </p:ext>
    </p:extLst>
  </p:cSld>
  <p:clrMapOvr>
    <a:masterClrMapping/>
  </p:clrMapOvr>
  <mc:AlternateContent xmlns:mc="http://schemas.openxmlformats.org/markup-compatibility/2006">
    <mc:Choice xmlns:p14="http://schemas.microsoft.com/office/powerpoint/2010/main" Requires="p14">
      <p:transition spd="slow" p14:dur="2000" advTm="31821"/>
    </mc:Choice>
    <mc:Fallback>
      <p:transition spd="slow" advTm="3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76FF9-82E7-4990-89DE-30D1F1EF6BDA}"/>
              </a:ext>
            </a:extLst>
          </p:cNvPr>
          <p:cNvSpPr>
            <a:spLocks noGrp="1"/>
          </p:cNvSpPr>
          <p:nvPr>
            <p:ph type="title"/>
          </p:nvPr>
        </p:nvSpPr>
        <p:spPr/>
        <p:txBody>
          <a:bodyPr/>
          <a:lstStyle/>
          <a:p>
            <a:r>
              <a:rPr lang="en-US" dirty="0"/>
              <a:t>Being Aware of Body Language</a:t>
            </a:r>
          </a:p>
        </p:txBody>
      </p:sp>
      <p:sp>
        <p:nvSpPr>
          <p:cNvPr id="3" name="Content Placeholder 2">
            <a:extLst>
              <a:ext uri="{FF2B5EF4-FFF2-40B4-BE49-F238E27FC236}">
                <a16:creationId xmlns:a16="http://schemas.microsoft.com/office/drawing/2014/main" id="{6BBA7C36-4686-4806-A2AC-4B7E0DB05FE8}"/>
              </a:ext>
            </a:extLst>
          </p:cNvPr>
          <p:cNvSpPr>
            <a:spLocks noGrp="1"/>
          </p:cNvSpPr>
          <p:nvPr>
            <p:ph idx="1"/>
          </p:nvPr>
        </p:nvSpPr>
        <p:spPr/>
        <p:txBody>
          <a:bodyPr/>
          <a:lstStyle/>
          <a:p>
            <a:r>
              <a:rPr lang="en-US" dirty="0"/>
              <a:t>Positive body language includes:</a:t>
            </a:r>
          </a:p>
          <a:p>
            <a:pPr lvl="1"/>
            <a:r>
              <a:rPr lang="en-US" dirty="0"/>
              <a:t>Maintaining eye contact</a:t>
            </a:r>
          </a:p>
          <a:p>
            <a:pPr lvl="1"/>
            <a:r>
              <a:rPr lang="en-US" dirty="0"/>
              <a:t>Standing still with back straight</a:t>
            </a:r>
          </a:p>
          <a:p>
            <a:pPr lvl="1"/>
            <a:r>
              <a:rPr lang="en-US" dirty="0"/>
              <a:t>Using positive body movements </a:t>
            </a:r>
          </a:p>
        </p:txBody>
      </p:sp>
      <p:pic>
        <p:nvPicPr>
          <p:cNvPr id="4" name="Audio 3">
            <a:hlinkClick r:id="" action="ppaction://media"/>
            <a:extLst>
              <a:ext uri="{FF2B5EF4-FFF2-40B4-BE49-F238E27FC236}">
                <a16:creationId xmlns:a16="http://schemas.microsoft.com/office/drawing/2014/main" id="{6F3BD0DA-D5F6-EFFD-827D-09020456D4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26974862"/>
      </p:ext>
    </p:extLst>
  </p:cSld>
  <p:clrMapOvr>
    <a:masterClrMapping/>
  </p:clrMapOvr>
  <mc:AlternateContent xmlns:mc="http://schemas.openxmlformats.org/markup-compatibility/2006">
    <mc:Choice xmlns:p14="http://schemas.microsoft.com/office/powerpoint/2010/main" Requires="p14">
      <p:transition spd="slow" p14:dur="2000" advTm="10017"/>
    </mc:Choice>
    <mc:Fallback>
      <p:transition spd="slow" advTm="1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BDD4-1B64-4974-B8CD-DD6EB0FE41E4}"/>
              </a:ext>
            </a:extLst>
          </p:cNvPr>
          <p:cNvSpPr>
            <a:spLocks noGrp="1"/>
          </p:cNvSpPr>
          <p:nvPr>
            <p:ph type="title"/>
          </p:nvPr>
        </p:nvSpPr>
        <p:spPr/>
        <p:txBody>
          <a:bodyPr/>
          <a:lstStyle/>
          <a:p>
            <a:r>
              <a:rPr lang="en-US" dirty="0"/>
              <a:t>Managing Stress </a:t>
            </a:r>
          </a:p>
        </p:txBody>
      </p:sp>
      <p:sp>
        <p:nvSpPr>
          <p:cNvPr id="3" name="Content Placeholder 2">
            <a:extLst>
              <a:ext uri="{FF2B5EF4-FFF2-40B4-BE49-F238E27FC236}">
                <a16:creationId xmlns:a16="http://schemas.microsoft.com/office/drawing/2014/main" id="{AFE7DBB4-932F-474A-9D76-ACE2A9ED26AC}"/>
              </a:ext>
            </a:extLst>
          </p:cNvPr>
          <p:cNvSpPr>
            <a:spLocks noGrp="1"/>
          </p:cNvSpPr>
          <p:nvPr>
            <p:ph idx="1"/>
          </p:nvPr>
        </p:nvSpPr>
        <p:spPr/>
        <p:txBody>
          <a:bodyPr/>
          <a:lstStyle/>
          <a:p>
            <a:r>
              <a:rPr lang="en-US" dirty="0"/>
              <a:t>Managing your stress can improve your communication by:</a:t>
            </a:r>
          </a:p>
          <a:p>
            <a:pPr lvl="1"/>
            <a:r>
              <a:rPr lang="en-US" dirty="0"/>
              <a:t>Being in control of your feelings </a:t>
            </a:r>
          </a:p>
          <a:p>
            <a:pPr lvl="1"/>
            <a:r>
              <a:rPr lang="en-US" dirty="0"/>
              <a:t>Being able to control your behavior during a time of stress or during a disagreement </a:t>
            </a:r>
          </a:p>
          <a:p>
            <a:pPr marL="609585" lvl="1" indent="0">
              <a:buNone/>
            </a:pPr>
            <a:endParaRPr lang="en-US" dirty="0"/>
          </a:p>
        </p:txBody>
      </p:sp>
      <p:pic>
        <p:nvPicPr>
          <p:cNvPr id="4" name="Audio 3">
            <a:hlinkClick r:id="" action="ppaction://media"/>
            <a:extLst>
              <a:ext uri="{FF2B5EF4-FFF2-40B4-BE49-F238E27FC236}">
                <a16:creationId xmlns:a16="http://schemas.microsoft.com/office/drawing/2014/main" id="{3A4E290B-5295-A7CC-599B-B1AA0182B1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9363008"/>
      </p:ext>
    </p:extLst>
  </p:cSld>
  <p:clrMapOvr>
    <a:masterClrMapping/>
  </p:clrMapOvr>
  <mc:AlternateContent xmlns:mc="http://schemas.openxmlformats.org/markup-compatibility/2006">
    <mc:Choice xmlns:p14="http://schemas.microsoft.com/office/powerpoint/2010/main" Requires="p14">
      <p:transition spd="slow" p14:dur="2000" advTm="31844"/>
    </mc:Choice>
    <mc:Fallback>
      <p:transition spd="slow" advTm="31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AA6D-932B-4C0E-BC84-8CF20976F577}"/>
              </a:ext>
            </a:extLst>
          </p:cNvPr>
          <p:cNvSpPr>
            <a:spLocks noGrp="1"/>
          </p:cNvSpPr>
          <p:nvPr>
            <p:ph type="title"/>
          </p:nvPr>
        </p:nvSpPr>
        <p:spPr/>
        <p:txBody>
          <a:bodyPr/>
          <a:lstStyle/>
          <a:p>
            <a:r>
              <a:rPr lang="en-US" dirty="0"/>
              <a:t>Managing Stress</a:t>
            </a:r>
          </a:p>
        </p:txBody>
      </p:sp>
      <p:sp>
        <p:nvSpPr>
          <p:cNvPr id="3" name="Content Placeholder 2">
            <a:extLst>
              <a:ext uri="{FF2B5EF4-FFF2-40B4-BE49-F238E27FC236}">
                <a16:creationId xmlns:a16="http://schemas.microsoft.com/office/drawing/2014/main" id="{BB82E2A2-69F4-464D-96E8-99828B8E34F4}"/>
              </a:ext>
            </a:extLst>
          </p:cNvPr>
          <p:cNvSpPr>
            <a:spLocks noGrp="1"/>
          </p:cNvSpPr>
          <p:nvPr>
            <p:ph idx="1"/>
          </p:nvPr>
        </p:nvSpPr>
        <p:spPr/>
        <p:txBody>
          <a:bodyPr/>
          <a:lstStyle/>
          <a:p>
            <a:r>
              <a:rPr lang="en-US" dirty="0"/>
              <a:t>To manage stress while communicating:</a:t>
            </a:r>
          </a:p>
          <a:p>
            <a:pPr lvl="1"/>
            <a:r>
              <a:rPr lang="en-US" dirty="0"/>
              <a:t>Know what upsets you </a:t>
            </a:r>
          </a:p>
          <a:p>
            <a:pPr lvl="1"/>
            <a:r>
              <a:rPr lang="en-US" dirty="0"/>
              <a:t>Take a moment to calm down, slow down</a:t>
            </a:r>
          </a:p>
          <a:p>
            <a:pPr lvl="1"/>
            <a:r>
              <a:rPr lang="en-US" dirty="0"/>
              <a:t>Look for humor in the situation</a:t>
            </a:r>
          </a:p>
          <a:p>
            <a:pPr lvl="1"/>
            <a:r>
              <a:rPr lang="en-US" dirty="0"/>
              <a:t>Agree to disagree </a:t>
            </a:r>
          </a:p>
        </p:txBody>
      </p:sp>
      <p:pic>
        <p:nvPicPr>
          <p:cNvPr id="4" name="Audio 3">
            <a:hlinkClick r:id="" action="ppaction://media"/>
            <a:extLst>
              <a:ext uri="{FF2B5EF4-FFF2-40B4-BE49-F238E27FC236}">
                <a16:creationId xmlns:a16="http://schemas.microsoft.com/office/drawing/2014/main" id="{E70FB082-9181-B405-7882-C4FC4A301A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10437010"/>
      </p:ext>
    </p:extLst>
  </p:cSld>
  <p:clrMapOvr>
    <a:masterClrMapping/>
  </p:clrMapOvr>
  <mc:AlternateContent xmlns:mc="http://schemas.openxmlformats.org/markup-compatibility/2006">
    <mc:Choice xmlns:p14="http://schemas.microsoft.com/office/powerpoint/2010/main" Requires="p14">
      <p:transition spd="slow" p14:dur="2000" advTm="29638"/>
    </mc:Choice>
    <mc:Fallback>
      <p:transition spd="slow" advTm="29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CFC8-5213-41EE-830D-5CD48DCC6CD1}"/>
              </a:ext>
            </a:extLst>
          </p:cNvPr>
          <p:cNvSpPr>
            <a:spLocks noGrp="1"/>
          </p:cNvSpPr>
          <p:nvPr>
            <p:ph type="title"/>
          </p:nvPr>
        </p:nvSpPr>
        <p:spPr/>
        <p:txBody>
          <a:bodyPr>
            <a:normAutofit fontScale="90000"/>
          </a:bodyPr>
          <a:lstStyle/>
          <a:p>
            <a:r>
              <a:rPr lang="en-US" dirty="0"/>
              <a:t>In Summary:</a:t>
            </a:r>
            <a:br>
              <a:rPr lang="en-US" dirty="0"/>
            </a:br>
            <a:r>
              <a:rPr lang="en-US" dirty="0"/>
              <a:t>Learning From Your Emotions   </a:t>
            </a:r>
          </a:p>
        </p:txBody>
      </p:sp>
      <p:sp>
        <p:nvSpPr>
          <p:cNvPr id="3" name="Content Placeholder 2">
            <a:extLst>
              <a:ext uri="{FF2B5EF4-FFF2-40B4-BE49-F238E27FC236}">
                <a16:creationId xmlns:a16="http://schemas.microsoft.com/office/drawing/2014/main" id="{E6F86DAF-A952-47EF-8EF7-60551126509E}"/>
              </a:ext>
            </a:extLst>
          </p:cNvPr>
          <p:cNvSpPr>
            <a:spLocks noGrp="1"/>
          </p:cNvSpPr>
          <p:nvPr>
            <p:ph idx="1"/>
          </p:nvPr>
        </p:nvSpPr>
        <p:spPr/>
        <p:txBody>
          <a:bodyPr/>
          <a:lstStyle/>
          <a:p>
            <a:r>
              <a:rPr lang="en-US" dirty="0"/>
              <a:t>Being able to recognize your emotions helps you:</a:t>
            </a:r>
          </a:p>
          <a:p>
            <a:pPr lvl="1"/>
            <a:r>
              <a:rPr lang="en-US" dirty="0"/>
              <a:t>Understand from others point of view </a:t>
            </a:r>
          </a:p>
          <a:p>
            <a:pPr lvl="1"/>
            <a:r>
              <a:rPr lang="en-US" dirty="0"/>
              <a:t>Stay motivated</a:t>
            </a:r>
          </a:p>
          <a:p>
            <a:pPr lvl="1"/>
            <a:r>
              <a:rPr lang="en-US" dirty="0"/>
              <a:t>Communicate clearly and effectively </a:t>
            </a:r>
          </a:p>
          <a:p>
            <a:pPr lvl="1"/>
            <a:r>
              <a:rPr lang="en-US" dirty="0"/>
              <a:t>Build strong, trusting and rewarding relationships</a:t>
            </a:r>
          </a:p>
          <a:p>
            <a:pPr lvl="1"/>
            <a:r>
              <a:rPr lang="en-US" dirty="0"/>
              <a:t>Think creatively, solve problems and manage disagreements </a:t>
            </a:r>
          </a:p>
        </p:txBody>
      </p:sp>
      <p:pic>
        <p:nvPicPr>
          <p:cNvPr id="4" name="Audio 3">
            <a:hlinkClick r:id="" action="ppaction://media"/>
            <a:extLst>
              <a:ext uri="{FF2B5EF4-FFF2-40B4-BE49-F238E27FC236}">
                <a16:creationId xmlns:a16="http://schemas.microsoft.com/office/drawing/2014/main" id="{60A5D56B-0B4C-45EC-FDC1-1BF02894E6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6356501"/>
      </p:ext>
    </p:extLst>
  </p:cSld>
  <p:clrMapOvr>
    <a:masterClrMapping/>
  </p:clrMapOvr>
  <mc:AlternateContent xmlns:mc="http://schemas.openxmlformats.org/markup-compatibility/2006">
    <mc:Choice xmlns:p14="http://schemas.microsoft.com/office/powerpoint/2010/main" Requires="p14">
      <p:transition spd="slow" p14:dur="2000" advTm="23323"/>
    </mc:Choice>
    <mc:Fallback>
      <p:transition spd="slow" advTm="2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7A4F7-FD4E-49C1-8C79-55139612402B}"/>
              </a:ext>
            </a:extLst>
          </p:cNvPr>
          <p:cNvSpPr>
            <a:spLocks noGrp="1"/>
          </p:cNvSpPr>
          <p:nvPr>
            <p:ph type="title"/>
          </p:nvPr>
        </p:nvSpPr>
        <p:spPr/>
        <p:txBody>
          <a:bodyPr>
            <a:normAutofit fontScale="90000"/>
          </a:bodyPr>
          <a:lstStyle/>
          <a:p>
            <a:r>
              <a:rPr lang="en-US" dirty="0"/>
              <a:t>In Summary: </a:t>
            </a:r>
            <a:br>
              <a:rPr lang="en-US" dirty="0"/>
            </a:br>
            <a:r>
              <a:rPr lang="en-US" dirty="0"/>
              <a:t>Learning From Your Emotions </a:t>
            </a:r>
          </a:p>
        </p:txBody>
      </p:sp>
      <p:sp>
        <p:nvSpPr>
          <p:cNvPr id="3" name="Content Placeholder 2">
            <a:extLst>
              <a:ext uri="{FF2B5EF4-FFF2-40B4-BE49-F238E27FC236}">
                <a16:creationId xmlns:a16="http://schemas.microsoft.com/office/drawing/2014/main" id="{BC030CDA-9C88-4E4D-9CE0-D202A4A70351}"/>
              </a:ext>
            </a:extLst>
          </p:cNvPr>
          <p:cNvSpPr>
            <a:spLocks noGrp="1"/>
          </p:cNvSpPr>
          <p:nvPr>
            <p:ph idx="1"/>
          </p:nvPr>
        </p:nvSpPr>
        <p:spPr/>
        <p:txBody>
          <a:bodyPr/>
          <a:lstStyle/>
          <a:p>
            <a:r>
              <a:rPr lang="en-US" dirty="0"/>
              <a:t>Not being aware of your emotions will affect your ability to:</a:t>
            </a:r>
          </a:p>
          <a:p>
            <a:pPr lvl="1"/>
            <a:r>
              <a:rPr lang="en-US" dirty="0"/>
              <a:t>Fully understand others</a:t>
            </a:r>
          </a:p>
          <a:p>
            <a:pPr lvl="1"/>
            <a:r>
              <a:rPr lang="en-US" dirty="0"/>
              <a:t>Problem solve</a:t>
            </a:r>
          </a:p>
          <a:p>
            <a:pPr lvl="1"/>
            <a:r>
              <a:rPr lang="en-US" dirty="0"/>
              <a:t>Resolve disagreements</a:t>
            </a:r>
          </a:p>
          <a:p>
            <a:pPr lvl="1"/>
            <a:r>
              <a:rPr lang="en-US" dirty="0"/>
              <a:t>Build connections with others  </a:t>
            </a:r>
          </a:p>
        </p:txBody>
      </p:sp>
      <p:pic>
        <p:nvPicPr>
          <p:cNvPr id="4" name="Audio 3">
            <a:hlinkClick r:id="" action="ppaction://media"/>
            <a:extLst>
              <a:ext uri="{FF2B5EF4-FFF2-40B4-BE49-F238E27FC236}">
                <a16:creationId xmlns:a16="http://schemas.microsoft.com/office/drawing/2014/main" id="{A2DDC355-1AE1-3DD6-20CA-7970EB9653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6474770"/>
      </p:ext>
    </p:extLst>
  </p:cSld>
  <p:clrMapOvr>
    <a:masterClrMapping/>
  </p:clrMapOvr>
  <mc:AlternateContent xmlns:mc="http://schemas.openxmlformats.org/markup-compatibility/2006">
    <mc:Choice xmlns:p14="http://schemas.microsoft.com/office/powerpoint/2010/main" Requires="p14">
      <p:transition spd="slow" p14:dur="2000" advTm="21976"/>
    </mc:Choice>
    <mc:Fallback>
      <p:transition spd="slow" advTm="21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170B-C597-4DA7-9142-4A8AD68C7121}"/>
              </a:ext>
            </a:extLst>
          </p:cNvPr>
          <p:cNvSpPr>
            <a:spLocks noGrp="1"/>
          </p:cNvSpPr>
          <p:nvPr>
            <p:ph type="title"/>
          </p:nvPr>
        </p:nvSpPr>
        <p:spPr/>
        <p:txBody>
          <a:bodyPr>
            <a:normAutofit fontScale="90000"/>
          </a:bodyPr>
          <a:lstStyle/>
          <a:p>
            <a:r>
              <a:rPr lang="en-US" dirty="0"/>
              <a:t>In Summary:</a:t>
            </a:r>
            <a:br>
              <a:rPr lang="en-US" dirty="0"/>
            </a:br>
            <a:r>
              <a:rPr lang="en-US" dirty="0"/>
              <a:t>Respecting Others </a:t>
            </a:r>
          </a:p>
        </p:txBody>
      </p:sp>
      <p:sp>
        <p:nvSpPr>
          <p:cNvPr id="3" name="Content Placeholder 2">
            <a:extLst>
              <a:ext uri="{FF2B5EF4-FFF2-40B4-BE49-F238E27FC236}">
                <a16:creationId xmlns:a16="http://schemas.microsoft.com/office/drawing/2014/main" id="{3CA4FEFE-C1F7-4977-ACE0-B7562175E1EC}"/>
              </a:ext>
            </a:extLst>
          </p:cNvPr>
          <p:cNvSpPr>
            <a:spLocks noGrp="1"/>
          </p:cNvSpPr>
          <p:nvPr>
            <p:ph idx="1"/>
          </p:nvPr>
        </p:nvSpPr>
        <p:spPr/>
        <p:txBody>
          <a:bodyPr/>
          <a:lstStyle/>
          <a:p>
            <a:r>
              <a:rPr lang="en-US" dirty="0"/>
              <a:t>Each team member is equally important</a:t>
            </a:r>
          </a:p>
          <a:p>
            <a:r>
              <a:rPr lang="en-US" dirty="0"/>
              <a:t>Each team member’s work is equally important</a:t>
            </a:r>
          </a:p>
          <a:p>
            <a:r>
              <a:rPr lang="en-US" dirty="0"/>
              <a:t>Each team member has the right to be heard </a:t>
            </a:r>
          </a:p>
        </p:txBody>
      </p:sp>
      <p:pic>
        <p:nvPicPr>
          <p:cNvPr id="4" name="Audio 3">
            <a:hlinkClick r:id="" action="ppaction://media"/>
            <a:extLst>
              <a:ext uri="{FF2B5EF4-FFF2-40B4-BE49-F238E27FC236}">
                <a16:creationId xmlns:a16="http://schemas.microsoft.com/office/drawing/2014/main" id="{9384BE14-4350-C815-DFC2-59106BFB83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24652666"/>
      </p:ext>
    </p:extLst>
  </p:cSld>
  <p:clrMapOvr>
    <a:masterClrMapping/>
  </p:clrMapOvr>
  <mc:AlternateContent xmlns:mc="http://schemas.openxmlformats.org/markup-compatibility/2006">
    <mc:Choice xmlns:p14="http://schemas.microsoft.com/office/powerpoint/2010/main" Requires="p14">
      <p:transition spd="slow" p14:dur="2000" advTm="20095"/>
    </mc:Choice>
    <mc:Fallback>
      <p:transition spd="slow" advTm="20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F6B68E-7777-4A45-909E-B2047A4505CB}"/>
              </a:ext>
            </a:extLst>
          </p:cNvPr>
          <p:cNvSpPr>
            <a:spLocks noGrp="1"/>
          </p:cNvSpPr>
          <p:nvPr>
            <p:ph type="title"/>
          </p:nvPr>
        </p:nvSpPr>
        <p:spPr/>
        <p:txBody>
          <a:bodyPr>
            <a:normAutofit fontScale="90000"/>
          </a:bodyPr>
          <a:lstStyle/>
          <a:p>
            <a:r>
              <a:rPr lang="en-US" dirty="0"/>
              <a:t>In Summary:</a:t>
            </a:r>
            <a:br>
              <a:rPr lang="en-US" dirty="0"/>
            </a:br>
            <a:r>
              <a:rPr lang="en-US" dirty="0"/>
              <a:t>Small Changes Can Have a Big Impact</a:t>
            </a:r>
          </a:p>
        </p:txBody>
      </p:sp>
      <p:sp>
        <p:nvSpPr>
          <p:cNvPr id="3" name="Content Placeholder 2">
            <a:extLst>
              <a:ext uri="{FF2B5EF4-FFF2-40B4-BE49-F238E27FC236}">
                <a16:creationId xmlns:a16="http://schemas.microsoft.com/office/drawing/2014/main" id="{F23B8842-80C9-4B0E-B90B-62E249BEC454}"/>
              </a:ext>
            </a:extLst>
          </p:cNvPr>
          <p:cNvSpPr>
            <a:spLocks noGrp="1"/>
          </p:cNvSpPr>
          <p:nvPr>
            <p:ph idx="1"/>
          </p:nvPr>
        </p:nvSpPr>
        <p:spPr>
          <a:xfrm>
            <a:off x="3295650" y="1468409"/>
            <a:ext cx="8763000" cy="4941915"/>
          </a:xfrm>
        </p:spPr>
        <p:txBody>
          <a:bodyPr/>
          <a:lstStyle/>
          <a:p>
            <a:r>
              <a:rPr lang="en-US" dirty="0"/>
              <a:t>Respect one another</a:t>
            </a:r>
          </a:p>
          <a:p>
            <a:r>
              <a:rPr lang="en-US" dirty="0"/>
              <a:t>Filter your communication</a:t>
            </a:r>
          </a:p>
          <a:p>
            <a:r>
              <a:rPr lang="en-US" dirty="0"/>
              <a:t>Choose your words wisely</a:t>
            </a:r>
          </a:p>
          <a:p>
            <a:r>
              <a:rPr lang="en-US" dirty="0"/>
              <a:t>Avoid inappropriate comments</a:t>
            </a:r>
          </a:p>
          <a:p>
            <a:r>
              <a:rPr lang="en-US" dirty="0"/>
              <a:t>Be positive &amp; remain calm</a:t>
            </a:r>
          </a:p>
          <a:p>
            <a:r>
              <a:rPr lang="en-US" dirty="0"/>
              <a:t>Recognize that the world is made of individuals with various viewpoints and life experiences </a:t>
            </a:r>
          </a:p>
          <a:p>
            <a:r>
              <a:rPr lang="en-US" dirty="0"/>
              <a:t>Seek to be better every day</a:t>
            </a:r>
          </a:p>
          <a:p>
            <a:endParaRPr lang="en-US" dirty="0"/>
          </a:p>
        </p:txBody>
      </p:sp>
      <p:pic>
        <p:nvPicPr>
          <p:cNvPr id="2" name="Audio 1">
            <a:hlinkClick r:id="" action="ppaction://media"/>
            <a:extLst>
              <a:ext uri="{FF2B5EF4-FFF2-40B4-BE49-F238E27FC236}">
                <a16:creationId xmlns:a16="http://schemas.microsoft.com/office/drawing/2014/main" id="{8BB8C538-0C0A-3DD1-E7D7-17A5F2E68B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4758415"/>
      </p:ext>
    </p:extLst>
  </p:cSld>
  <p:clrMapOvr>
    <a:masterClrMapping/>
  </p:clrMapOvr>
  <mc:AlternateContent xmlns:mc="http://schemas.openxmlformats.org/markup-compatibility/2006">
    <mc:Choice xmlns:p14="http://schemas.microsoft.com/office/powerpoint/2010/main" Requires="p14">
      <p:transition spd="slow" p14:dur="2000" advTm="53671"/>
    </mc:Choice>
    <mc:Fallback>
      <p:transition spd="slow" advTm="53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7E41-B75E-4B26-828C-410E5B0600A0}"/>
              </a:ext>
            </a:extLst>
          </p:cNvPr>
          <p:cNvSpPr>
            <a:spLocks noGrp="1"/>
          </p:cNvSpPr>
          <p:nvPr>
            <p:ph type="title"/>
          </p:nvPr>
        </p:nvSpPr>
        <p:spPr/>
        <p:txBody>
          <a:bodyPr/>
          <a:lstStyle/>
          <a:p>
            <a:r>
              <a:rPr lang="en-US" dirty="0"/>
              <a:t>Embracing Diversity</a:t>
            </a:r>
          </a:p>
        </p:txBody>
      </p:sp>
      <p:sp>
        <p:nvSpPr>
          <p:cNvPr id="3" name="Content Placeholder 2">
            <a:extLst>
              <a:ext uri="{FF2B5EF4-FFF2-40B4-BE49-F238E27FC236}">
                <a16:creationId xmlns:a16="http://schemas.microsoft.com/office/drawing/2014/main" id="{291A18B5-A6E1-4D1B-A52A-A9EB2499C065}"/>
              </a:ext>
            </a:extLst>
          </p:cNvPr>
          <p:cNvSpPr>
            <a:spLocks noGrp="1"/>
          </p:cNvSpPr>
          <p:nvPr>
            <p:ph idx="1"/>
          </p:nvPr>
        </p:nvSpPr>
        <p:spPr/>
        <p:txBody>
          <a:bodyPr/>
          <a:lstStyle/>
          <a:p>
            <a:pPr marL="0" indent="0">
              <a:buNone/>
            </a:pPr>
            <a:endParaRPr lang="en-US" dirty="0"/>
          </a:p>
          <a:p>
            <a:pPr marL="0" indent="0">
              <a:buNone/>
            </a:pPr>
            <a:r>
              <a:rPr lang="en-US" dirty="0"/>
              <a:t>“A diverse mix of voices leads to better discussions, decisions, and outcomes for everyone.” </a:t>
            </a:r>
          </a:p>
          <a:p>
            <a:pPr marL="0" indent="0">
              <a:buNone/>
            </a:pPr>
            <a:r>
              <a:rPr lang="en-US" dirty="0"/>
              <a:t>			-Sundar Pichai </a:t>
            </a:r>
          </a:p>
          <a:p>
            <a:endParaRPr lang="en-US" dirty="0"/>
          </a:p>
        </p:txBody>
      </p:sp>
      <p:pic>
        <p:nvPicPr>
          <p:cNvPr id="4" name="Audio 3">
            <a:hlinkClick r:id="" action="ppaction://media"/>
            <a:extLst>
              <a:ext uri="{FF2B5EF4-FFF2-40B4-BE49-F238E27FC236}">
                <a16:creationId xmlns:a16="http://schemas.microsoft.com/office/drawing/2014/main" id="{A2E82058-4C32-8B0C-A74D-2C0F562AB0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2920993"/>
      </p:ext>
    </p:extLst>
  </p:cSld>
  <p:clrMapOvr>
    <a:masterClrMapping/>
  </p:clrMapOvr>
  <mc:AlternateContent xmlns:mc="http://schemas.openxmlformats.org/markup-compatibility/2006">
    <mc:Choice xmlns:p14="http://schemas.microsoft.com/office/powerpoint/2010/main" Requires="p14">
      <p:transition spd="slow" p14:dur="2000" advTm="17613"/>
    </mc:Choice>
    <mc:Fallback>
      <p:transition spd="slow" advTm="17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699B-6B40-4AA1-BEA0-3F6536231E1D}"/>
              </a:ext>
            </a:extLst>
          </p:cNvPr>
          <p:cNvSpPr>
            <a:spLocks noGrp="1"/>
          </p:cNvSpPr>
          <p:nvPr>
            <p:ph type="title"/>
          </p:nvPr>
        </p:nvSpPr>
        <p:spPr/>
        <p:txBody>
          <a:bodyPr/>
          <a:lstStyle/>
          <a:p>
            <a:r>
              <a:rPr lang="en-US" dirty="0"/>
              <a:t>Review of Your BHS Benefits</a:t>
            </a:r>
          </a:p>
        </p:txBody>
      </p:sp>
      <p:sp>
        <p:nvSpPr>
          <p:cNvPr id="3" name="Text Placeholder 2">
            <a:extLst>
              <a:ext uri="{FF2B5EF4-FFF2-40B4-BE49-F238E27FC236}">
                <a16:creationId xmlns:a16="http://schemas.microsoft.com/office/drawing/2014/main" id="{3E136173-D0AF-4625-BBE0-19DD6EE9DB8E}"/>
              </a:ext>
            </a:extLst>
          </p:cNvPr>
          <p:cNvSpPr>
            <a:spLocks noGrp="1"/>
          </p:cNvSpPr>
          <p:nvPr>
            <p:ph type="body" idx="1"/>
          </p:nvPr>
        </p:nvSpPr>
        <p:spPr/>
        <p:txBody>
          <a:bodyPr/>
          <a:lstStyle/>
          <a:p>
            <a:r>
              <a:rPr lang="en-US" dirty="0"/>
              <a:t>State of Alabama</a:t>
            </a:r>
          </a:p>
        </p:txBody>
      </p:sp>
      <p:pic>
        <p:nvPicPr>
          <p:cNvPr id="4" name="Audio 3">
            <a:hlinkClick r:id="" action="ppaction://media"/>
            <a:extLst>
              <a:ext uri="{FF2B5EF4-FFF2-40B4-BE49-F238E27FC236}">
                <a16:creationId xmlns:a16="http://schemas.microsoft.com/office/drawing/2014/main" id="{3A24C988-6681-E6AA-9D81-29620F99CD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5380377"/>
      </p:ext>
    </p:extLst>
  </p:cSld>
  <p:clrMapOvr>
    <a:masterClrMapping/>
  </p:clrMapOvr>
  <mc:AlternateContent xmlns:mc="http://schemas.openxmlformats.org/markup-compatibility/2006">
    <mc:Choice xmlns:p14="http://schemas.microsoft.com/office/powerpoint/2010/main" Requires="p14">
      <p:transition spd="slow" p14:dur="2000" advTm="8299"/>
    </mc:Choice>
    <mc:Fallback>
      <p:transition spd="slow" advTm="8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B970A-25C4-4367-AC9C-B8F284CEF2B6}"/>
              </a:ext>
            </a:extLst>
          </p:cNvPr>
          <p:cNvSpPr>
            <a:spLocks noGrp="1"/>
          </p:cNvSpPr>
          <p:nvPr>
            <p:ph type="title"/>
          </p:nvPr>
        </p:nvSpPr>
        <p:spPr/>
        <p:txBody>
          <a:bodyPr/>
          <a:lstStyle/>
          <a:p>
            <a:r>
              <a:rPr lang="en-US" dirty="0"/>
              <a:t>About BHS: At a Glance</a:t>
            </a:r>
          </a:p>
        </p:txBody>
      </p:sp>
      <p:grpSp>
        <p:nvGrpSpPr>
          <p:cNvPr id="8" name="Group 7">
            <a:extLst>
              <a:ext uri="{FF2B5EF4-FFF2-40B4-BE49-F238E27FC236}">
                <a16:creationId xmlns:a16="http://schemas.microsoft.com/office/drawing/2014/main" id="{384090F4-E698-4B50-95D7-DE238C93DFD8}"/>
              </a:ext>
            </a:extLst>
          </p:cNvPr>
          <p:cNvGrpSpPr/>
          <p:nvPr/>
        </p:nvGrpSpPr>
        <p:grpSpPr>
          <a:xfrm>
            <a:off x="914400" y="2438400"/>
            <a:ext cx="5029200" cy="3908761"/>
            <a:chOff x="1371600" y="2285999"/>
            <a:chExt cx="4724400" cy="2043118"/>
          </a:xfrm>
        </p:grpSpPr>
        <p:sp>
          <p:nvSpPr>
            <p:cNvPr id="6" name="TextBox 5">
              <a:extLst>
                <a:ext uri="{FF2B5EF4-FFF2-40B4-BE49-F238E27FC236}">
                  <a16:creationId xmlns:a16="http://schemas.microsoft.com/office/drawing/2014/main" id="{9EFC5AD7-7B8B-46C4-B5FF-F8B75C6B2B04}"/>
                </a:ext>
              </a:extLst>
            </p:cNvPr>
            <p:cNvSpPr txBox="1"/>
            <p:nvPr/>
          </p:nvSpPr>
          <p:spPr>
            <a:xfrm>
              <a:off x="2044469" y="2285999"/>
              <a:ext cx="3579091" cy="20431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mn-cs"/>
                </a:rPr>
                <a:t>Our mission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charset="0"/>
                  <a:ea typeface="+mn-ea"/>
                  <a:cs typeface="+mn-cs"/>
                </a:rPr>
                <a:t>To provide comprehensive behavioral health services to employers and their beneficiaries which are high quality, cost effective, uniformly accessible, and managed within a least restrictive treatment approach.</a:t>
              </a:r>
            </a:p>
          </p:txBody>
        </p:sp>
        <p:sp>
          <p:nvSpPr>
            <p:cNvPr id="7" name="Double Brace 6">
              <a:extLst>
                <a:ext uri="{FF2B5EF4-FFF2-40B4-BE49-F238E27FC236}">
                  <a16:creationId xmlns:a16="http://schemas.microsoft.com/office/drawing/2014/main" id="{2C35B9FD-3452-47C5-B5A0-BA391994A045}"/>
                </a:ext>
              </a:extLst>
            </p:cNvPr>
            <p:cNvSpPr/>
            <p:nvPr/>
          </p:nvSpPr>
          <p:spPr>
            <a:xfrm>
              <a:off x="1371600" y="2285999"/>
              <a:ext cx="4724400" cy="2031325"/>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a:extLst>
              <a:ext uri="{FF2B5EF4-FFF2-40B4-BE49-F238E27FC236}">
                <a16:creationId xmlns:a16="http://schemas.microsoft.com/office/drawing/2014/main" id="{6BC47A30-F8AC-4E01-B25B-F12459A9EFEA}"/>
              </a:ext>
            </a:extLst>
          </p:cNvPr>
          <p:cNvSpPr/>
          <p:nvPr/>
        </p:nvSpPr>
        <p:spPr>
          <a:xfrm>
            <a:off x="6248402" y="1676400"/>
            <a:ext cx="5584371" cy="4670761"/>
          </a:xfrm>
          <a:prstGeom prst="rect">
            <a:avLst/>
          </a:prstGeom>
        </p:spPr>
        <p:txBody>
          <a:bodyPr wrap="square" numCol="1" spcCol="182880">
            <a:noAutofit/>
          </a:bodyPr>
          <a:lstStyle/>
          <a:p>
            <a:pPr marL="285750" marR="0" lvl="0" indent="-285750" algn="l" defTabSz="914400" rtl="0" eaLnBrk="0" fontAlgn="base" latinLnBrk="0" hangingPunct="0">
              <a:lnSpc>
                <a:spcPct val="90000"/>
              </a:lnSpc>
              <a:spcBef>
                <a:spcPts val="0"/>
              </a:spcBef>
              <a:spcAft>
                <a:spcPts val="1200"/>
              </a:spcAft>
              <a:buClr>
                <a:srgbClr val="0070C0"/>
              </a:buClr>
              <a:buSzTx/>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30+ Years in Business</a:t>
            </a:r>
          </a:p>
          <a:p>
            <a:pPr marL="285750" marR="0" lvl="0" indent="-285750" algn="l" defTabSz="914400" rtl="0" eaLnBrk="0" fontAlgn="base" latinLnBrk="0" hangingPunct="0">
              <a:lnSpc>
                <a:spcPct val="90000"/>
              </a:lnSpc>
              <a:spcBef>
                <a:spcPts val="0"/>
              </a:spcBef>
              <a:spcAft>
                <a:spcPts val="1200"/>
              </a:spcAft>
              <a:buClr>
                <a:srgbClr val="0070C0"/>
              </a:buClr>
              <a:buSzTx/>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750,000+ Covered Lives Nationally</a:t>
            </a:r>
          </a:p>
          <a:p>
            <a:pPr marL="285750" marR="0" lvl="0" indent="-285750" algn="l" defTabSz="914400" rtl="0" eaLnBrk="0" fontAlgn="base" latinLnBrk="0" hangingPunct="0">
              <a:lnSpc>
                <a:spcPct val="90000"/>
              </a:lnSpc>
              <a:spcBef>
                <a:spcPts val="0"/>
              </a:spcBef>
              <a:spcAft>
                <a:spcPts val="1200"/>
              </a:spcAft>
              <a:buClr>
                <a:srgbClr val="0070C0"/>
              </a:buClr>
              <a:buSzTx/>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87% Client Retention</a:t>
            </a:r>
          </a:p>
          <a:p>
            <a:pPr marL="285750" marR="0" lvl="0" indent="-285750" algn="l" defTabSz="914400" rtl="0" eaLnBrk="0" fontAlgn="base" latinLnBrk="0" hangingPunct="0">
              <a:lnSpc>
                <a:spcPct val="90000"/>
              </a:lnSpc>
              <a:spcBef>
                <a:spcPts val="0"/>
              </a:spcBef>
              <a:spcAft>
                <a:spcPts val="1200"/>
              </a:spcAft>
              <a:buClr>
                <a:srgbClr val="0070C0"/>
              </a:buClr>
              <a:buSzTx/>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Employee-Owned </a:t>
            </a:r>
          </a:p>
          <a:p>
            <a:pPr marL="285750" marR="0" lvl="0" indent="-285750" algn="l" defTabSz="914400" rtl="0" eaLnBrk="0" fontAlgn="base" latinLnBrk="0" hangingPunct="0">
              <a:lnSpc>
                <a:spcPct val="90000"/>
              </a:lnSpc>
              <a:spcBef>
                <a:spcPts val="0"/>
              </a:spcBef>
              <a:spcAft>
                <a:spcPts val="1200"/>
              </a:spcAft>
              <a:buClr>
                <a:srgbClr val="0070C0"/>
              </a:buClr>
              <a:buSzTx/>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Birmingham, AL Headquarters;</a:t>
            </a:r>
            <a:b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Midwest Regional Office (Chicago) </a:t>
            </a:r>
          </a:p>
          <a:p>
            <a:pPr marL="285750" marR="0" lvl="0" indent="-285750" algn="l" defTabSz="914400" rtl="0" eaLnBrk="0" fontAlgn="base" latinLnBrk="0" hangingPunct="0">
              <a:lnSpc>
                <a:spcPct val="90000"/>
              </a:lnSpc>
              <a:spcBef>
                <a:spcPts val="0"/>
              </a:spcBef>
              <a:spcAft>
                <a:spcPts val="1200"/>
              </a:spcAft>
              <a:buClr>
                <a:srgbClr val="0070C0"/>
              </a:buClr>
              <a:buSzTx/>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96% Patient Satisfaction Rate</a:t>
            </a:r>
          </a:p>
          <a:p>
            <a:pPr marL="285750" marR="0" lvl="0" indent="-285750" algn="l" defTabSz="914400" rtl="0" eaLnBrk="0" fontAlgn="base" latinLnBrk="0" hangingPunct="0">
              <a:lnSpc>
                <a:spcPct val="90000"/>
              </a:lnSpc>
              <a:spcBef>
                <a:spcPts val="0"/>
              </a:spcBef>
              <a:spcAft>
                <a:spcPts val="1200"/>
              </a:spcAft>
              <a:buClr>
                <a:srgbClr val="0070C0"/>
              </a:buClr>
              <a:buSzTx/>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“Open” Preferred Provider </a:t>
            </a:r>
            <a:b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Network of 100,000+ Providers</a:t>
            </a:r>
          </a:p>
          <a:p>
            <a:pPr marL="285750" marR="0" lvl="0" indent="-285750" algn="l" defTabSz="914400" rtl="0" eaLnBrk="0" fontAlgn="base" latinLnBrk="0" hangingPunct="0">
              <a:lnSpc>
                <a:spcPct val="90000"/>
              </a:lnSpc>
              <a:spcBef>
                <a:spcPts val="0"/>
              </a:spcBef>
              <a:spcAft>
                <a:spcPts val="1200"/>
              </a:spcAft>
              <a:buClr>
                <a:srgbClr val="0070C0"/>
              </a:buClr>
              <a:buSzTx/>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3% Staff Turnover Rate</a:t>
            </a:r>
          </a:p>
        </p:txBody>
      </p:sp>
      <p:pic>
        <p:nvPicPr>
          <p:cNvPr id="2" name="Audio 1">
            <a:hlinkClick r:id="" action="ppaction://media"/>
            <a:extLst>
              <a:ext uri="{FF2B5EF4-FFF2-40B4-BE49-F238E27FC236}">
                <a16:creationId xmlns:a16="http://schemas.microsoft.com/office/drawing/2014/main" id="{03AAFDC4-EB46-9CA5-77F0-842B4F201E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72517949"/>
      </p:ext>
    </p:extLst>
  </p:cSld>
  <p:clrMapOvr>
    <a:masterClrMapping/>
  </p:clrMapOvr>
  <mc:AlternateContent xmlns:mc="http://schemas.openxmlformats.org/markup-compatibility/2006">
    <mc:Choice xmlns:p14="http://schemas.microsoft.com/office/powerpoint/2010/main" Requires="p14">
      <p:transition spd="slow" p14:dur="2000" advTm="15915"/>
    </mc:Choice>
    <mc:Fallback>
      <p:transition spd="slow" advTm="15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3D7D80E-F66B-45D5-8CB0-C4EADE25D4CC}"/>
              </a:ext>
            </a:extLst>
          </p:cNvPr>
          <p:cNvSpPr/>
          <p:nvPr/>
        </p:nvSpPr>
        <p:spPr>
          <a:xfrm>
            <a:off x="1828800" y="2212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761079A-851B-44B7-95C5-A7F57F7EB8CB}"/>
              </a:ext>
            </a:extLst>
          </p:cNvPr>
          <p:cNvSpPr txBox="1"/>
          <p:nvPr/>
        </p:nvSpPr>
        <p:spPr>
          <a:xfrm>
            <a:off x="3427044" y="2289110"/>
            <a:ext cx="3049956"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Behavioral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Speak with Counselors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Referrals for mental/ behavioral health &amp; substance abuse issues</a:t>
            </a:r>
          </a:p>
        </p:txBody>
      </p:sp>
      <p:sp>
        <p:nvSpPr>
          <p:cNvPr id="22" name="Rectangle 21">
            <a:extLst>
              <a:ext uri="{FF2B5EF4-FFF2-40B4-BE49-F238E27FC236}">
                <a16:creationId xmlns:a16="http://schemas.microsoft.com/office/drawing/2014/main" id="{1C1782D9-95B3-45EE-B969-0B0C38A96DA7}"/>
              </a:ext>
            </a:extLst>
          </p:cNvPr>
          <p:cNvSpPr/>
          <p:nvPr/>
        </p:nvSpPr>
        <p:spPr>
          <a:xfrm>
            <a:off x="7114903" y="2208556"/>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8CBD7B0F-1A1D-4B05-BB88-46DD06AFEC14}"/>
              </a:ext>
            </a:extLst>
          </p:cNvPr>
          <p:cNvSpPr txBox="1"/>
          <p:nvPr/>
        </p:nvSpPr>
        <p:spPr>
          <a:xfrm>
            <a:off x="8684844" y="2286000"/>
            <a:ext cx="3049956"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Financial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Speak with Advisors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Assistance with budgeting, estate planning, college, debt restructuring, etc.</a:t>
            </a:r>
          </a:p>
        </p:txBody>
      </p:sp>
      <p:sp>
        <p:nvSpPr>
          <p:cNvPr id="26" name="Rectangle 25">
            <a:extLst>
              <a:ext uri="{FF2B5EF4-FFF2-40B4-BE49-F238E27FC236}">
                <a16:creationId xmlns:a16="http://schemas.microsoft.com/office/drawing/2014/main" id="{FAFBA543-6C9C-4C5C-A11B-BD113F513A0D}"/>
              </a:ext>
            </a:extLst>
          </p:cNvPr>
          <p:cNvSpPr/>
          <p:nvPr/>
        </p:nvSpPr>
        <p:spPr>
          <a:xfrm>
            <a:off x="7086600" y="4503662"/>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97F30EE4-3FDD-4D4F-8F35-5E9D89CB48EB}"/>
              </a:ext>
            </a:extLst>
          </p:cNvPr>
          <p:cNvSpPr txBox="1"/>
          <p:nvPr/>
        </p:nvSpPr>
        <p:spPr>
          <a:xfrm>
            <a:off x="8684843" y="4579862"/>
            <a:ext cx="3230659"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Well-Being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Speak with Work/Life Specialists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Help with stress, emotional health, work/life balance, etc.</a:t>
            </a:r>
          </a:p>
        </p:txBody>
      </p:sp>
      <p:sp>
        <p:nvSpPr>
          <p:cNvPr id="24" name="Rectangle 23">
            <a:extLst>
              <a:ext uri="{FF2B5EF4-FFF2-40B4-BE49-F238E27FC236}">
                <a16:creationId xmlns:a16="http://schemas.microsoft.com/office/drawing/2014/main" id="{47259C61-8FDC-4965-AAB7-B97E79F3F565}"/>
              </a:ext>
            </a:extLst>
          </p:cNvPr>
          <p:cNvSpPr/>
          <p:nvPr/>
        </p:nvSpPr>
        <p:spPr>
          <a:xfrm>
            <a:off x="1828800" y="4498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38589FAE-C692-496D-9F90-8177198391C2}"/>
              </a:ext>
            </a:extLst>
          </p:cNvPr>
          <p:cNvSpPr txBox="1"/>
          <p:nvPr/>
        </p:nvSpPr>
        <p:spPr>
          <a:xfrm>
            <a:off x="3427044" y="4575110"/>
            <a:ext cx="3049956"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Eldercare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Speak with Professionals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Help with nursing home &amp; assisted living placement, caregiver issues, etc.</a:t>
            </a:r>
          </a:p>
        </p:txBody>
      </p:sp>
      <p:sp>
        <p:nvSpPr>
          <p:cNvPr id="2" name="Rectangle 1">
            <a:extLst>
              <a:ext uri="{FF2B5EF4-FFF2-40B4-BE49-F238E27FC236}">
                <a16:creationId xmlns:a16="http://schemas.microsoft.com/office/drawing/2014/main" id="{4B8CAB71-CFFE-4EFB-B74E-E8BB395B2B06}"/>
              </a:ext>
            </a:extLst>
          </p:cNvPr>
          <p:cNvSpPr/>
          <p:nvPr/>
        </p:nvSpPr>
        <p:spPr>
          <a:xfrm>
            <a:off x="2819400" y="1335800"/>
            <a:ext cx="9067800" cy="76944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All employees and dependents may receive up to </a:t>
            </a:r>
            <a:br>
              <a:rPr kumimoji="0" lang="en-US" sz="2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br>
            <a:r>
              <a:rPr kumimoji="0" lang="en-US" sz="2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three (3) visits/consults at no charge each year.</a:t>
            </a:r>
          </a:p>
        </p:txBody>
      </p:sp>
      <p:sp>
        <p:nvSpPr>
          <p:cNvPr id="18" name="Title 7">
            <a:extLst>
              <a:ext uri="{FF2B5EF4-FFF2-40B4-BE49-F238E27FC236}">
                <a16:creationId xmlns:a16="http://schemas.microsoft.com/office/drawing/2014/main" id="{4ED70C3C-B2C5-4B3D-B7F5-4BD39CEAA845}"/>
              </a:ext>
            </a:extLst>
          </p:cNvPr>
          <p:cNvSpPr>
            <a:spLocks noGrp="1"/>
          </p:cNvSpPr>
          <p:nvPr>
            <p:ph type="title"/>
          </p:nvPr>
        </p:nvSpPr>
        <p:spPr>
          <a:xfrm>
            <a:off x="2923903" y="-2202"/>
            <a:ext cx="8382000" cy="1223963"/>
          </a:xfrm>
        </p:spPr>
        <p:txBody>
          <a:bodyPr>
            <a:normAutofit fontScale="90000"/>
          </a:bodyPr>
          <a:lstStyle/>
          <a:p>
            <a:pPr marL="1317625" algn="l"/>
            <a:r>
              <a:rPr lang="en-US" dirty="0"/>
              <a:t>State of Alabama: EAP Benefits</a:t>
            </a:r>
          </a:p>
        </p:txBody>
      </p:sp>
      <p:grpSp>
        <p:nvGrpSpPr>
          <p:cNvPr id="9" name="Group 8">
            <a:extLst>
              <a:ext uri="{FF2B5EF4-FFF2-40B4-BE49-F238E27FC236}">
                <a16:creationId xmlns:a16="http://schemas.microsoft.com/office/drawing/2014/main" id="{76B50F0B-7D1B-4E99-B6BF-4EF02F72A793}"/>
              </a:ext>
            </a:extLst>
          </p:cNvPr>
          <p:cNvGrpSpPr/>
          <p:nvPr/>
        </p:nvGrpSpPr>
        <p:grpSpPr>
          <a:xfrm>
            <a:off x="1987088" y="4738165"/>
            <a:ext cx="1371600" cy="1371600"/>
            <a:chOff x="1998105" y="4738165"/>
            <a:chExt cx="1371600" cy="1371600"/>
          </a:xfrm>
        </p:grpSpPr>
        <p:sp>
          <p:nvSpPr>
            <p:cNvPr id="3" name="Oval 2">
              <a:extLst>
                <a:ext uri="{FF2B5EF4-FFF2-40B4-BE49-F238E27FC236}">
                  <a16:creationId xmlns:a16="http://schemas.microsoft.com/office/drawing/2014/main" id="{C0D36601-5AA2-4E70-8870-9B1A896467FC}"/>
                </a:ext>
              </a:extLst>
            </p:cNvPr>
            <p:cNvSpPr/>
            <p:nvPr/>
          </p:nvSpPr>
          <p:spPr>
            <a:xfrm>
              <a:off x="1998105" y="4738165"/>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D6F6406-D3B0-4042-90DD-DBE3C7480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9787" y="5039281"/>
              <a:ext cx="788236" cy="769369"/>
            </a:xfrm>
            <a:prstGeom prst="rect">
              <a:avLst/>
            </a:prstGeom>
          </p:spPr>
        </p:pic>
      </p:grpSp>
      <p:grpSp>
        <p:nvGrpSpPr>
          <p:cNvPr id="8" name="Group 7">
            <a:extLst>
              <a:ext uri="{FF2B5EF4-FFF2-40B4-BE49-F238E27FC236}">
                <a16:creationId xmlns:a16="http://schemas.microsoft.com/office/drawing/2014/main" id="{7D065625-82B3-489A-A975-5E7BE0B8007E}"/>
              </a:ext>
            </a:extLst>
          </p:cNvPr>
          <p:cNvGrpSpPr/>
          <p:nvPr/>
        </p:nvGrpSpPr>
        <p:grpSpPr>
          <a:xfrm>
            <a:off x="1987088" y="2437156"/>
            <a:ext cx="1371600" cy="1371600"/>
            <a:chOff x="1976072" y="2437156"/>
            <a:chExt cx="1371600" cy="1371600"/>
          </a:xfrm>
        </p:grpSpPr>
        <p:sp>
          <p:nvSpPr>
            <p:cNvPr id="30" name="Oval 29">
              <a:extLst>
                <a:ext uri="{FF2B5EF4-FFF2-40B4-BE49-F238E27FC236}">
                  <a16:creationId xmlns:a16="http://schemas.microsoft.com/office/drawing/2014/main" id="{DF3DEE06-19FE-4878-8574-61743201FB1B}"/>
                </a:ext>
              </a:extLst>
            </p:cNvPr>
            <p:cNvSpPr/>
            <p:nvPr/>
          </p:nvSpPr>
          <p:spPr>
            <a:xfrm>
              <a:off x="1976072" y="2437156"/>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AE10CA75-D19D-4A33-8493-E4DDF334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2073" y="2702955"/>
              <a:ext cx="659599" cy="840003"/>
            </a:xfrm>
            <a:prstGeom prst="rect">
              <a:avLst/>
            </a:prstGeom>
          </p:spPr>
        </p:pic>
      </p:grpSp>
      <p:sp>
        <p:nvSpPr>
          <p:cNvPr id="31" name="Oval 30">
            <a:extLst>
              <a:ext uri="{FF2B5EF4-FFF2-40B4-BE49-F238E27FC236}">
                <a16:creationId xmlns:a16="http://schemas.microsoft.com/office/drawing/2014/main" id="{3E71D931-2D6C-4528-8D30-799B56BEE487}"/>
              </a:ext>
            </a:extLst>
          </p:cNvPr>
          <p:cNvSpPr/>
          <p:nvPr/>
        </p:nvSpPr>
        <p:spPr>
          <a:xfrm>
            <a:off x="7199922" y="2415808"/>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C78B27E3-7D01-4835-9853-374F97C6504B}"/>
              </a:ext>
            </a:extLst>
          </p:cNvPr>
          <p:cNvGrpSpPr/>
          <p:nvPr/>
        </p:nvGrpSpPr>
        <p:grpSpPr>
          <a:xfrm>
            <a:off x="7199922" y="4704918"/>
            <a:ext cx="1371600" cy="1371600"/>
            <a:chOff x="9486900" y="4797200"/>
            <a:chExt cx="1371600" cy="1371600"/>
          </a:xfrm>
        </p:grpSpPr>
        <p:sp>
          <p:nvSpPr>
            <p:cNvPr id="32" name="Oval 31">
              <a:extLst>
                <a:ext uri="{FF2B5EF4-FFF2-40B4-BE49-F238E27FC236}">
                  <a16:creationId xmlns:a16="http://schemas.microsoft.com/office/drawing/2014/main" id="{86606106-2842-43C8-8664-DEB674E12F05}"/>
                </a:ext>
              </a:extLst>
            </p:cNvPr>
            <p:cNvSpPr/>
            <p:nvPr/>
          </p:nvSpPr>
          <p:spPr>
            <a:xfrm>
              <a:off x="9486900" y="4797200"/>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E0C3AC3F-6022-42C7-BF4A-69909AEB40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1576" y="5147301"/>
              <a:ext cx="942248" cy="671399"/>
            </a:xfrm>
            <a:prstGeom prst="rect">
              <a:avLst/>
            </a:prstGeom>
          </p:spPr>
        </p:pic>
      </p:grpSp>
      <p:pic>
        <p:nvPicPr>
          <p:cNvPr id="15" name="Picture 14">
            <a:extLst>
              <a:ext uri="{FF2B5EF4-FFF2-40B4-BE49-F238E27FC236}">
                <a16:creationId xmlns:a16="http://schemas.microsoft.com/office/drawing/2014/main" id="{2C0FD32E-20FA-4FCB-9F8A-56947EE9A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0313" y="2764348"/>
            <a:ext cx="850818" cy="674521"/>
          </a:xfrm>
          <a:prstGeom prst="rect">
            <a:avLst/>
          </a:prstGeom>
        </p:spPr>
      </p:pic>
      <p:pic>
        <p:nvPicPr>
          <p:cNvPr id="4" name="Audio 3">
            <a:hlinkClick r:id="" action="ppaction://media"/>
            <a:extLst>
              <a:ext uri="{FF2B5EF4-FFF2-40B4-BE49-F238E27FC236}">
                <a16:creationId xmlns:a16="http://schemas.microsoft.com/office/drawing/2014/main" id="{A428DBF3-8346-162A-12A1-816AFB9C678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8506699"/>
      </p:ext>
    </p:extLst>
  </p:cSld>
  <p:clrMapOvr>
    <a:masterClrMapping/>
  </p:clrMapOvr>
  <mc:AlternateContent xmlns:mc="http://schemas.openxmlformats.org/markup-compatibility/2006">
    <mc:Choice xmlns:p14="http://schemas.microsoft.com/office/powerpoint/2010/main" Requires="p14">
      <p:transition spd="slow" p14:dur="2000" advTm="72735"/>
    </mc:Choice>
    <mc:Fallback>
      <p:transition spd="slow" advTm="72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Accessing the EAP</a:t>
            </a:r>
          </a:p>
        </p:txBody>
      </p:sp>
      <p:sp>
        <p:nvSpPr>
          <p:cNvPr id="14339" name="Rectangle 3"/>
          <p:cNvSpPr>
            <a:spLocks noGrp="1" noChangeArrowheads="1"/>
          </p:cNvSpPr>
          <p:nvPr>
            <p:ph idx="1"/>
          </p:nvPr>
        </p:nvSpPr>
        <p:spPr>
          <a:xfrm>
            <a:off x="3886200" y="1490261"/>
            <a:ext cx="8153399" cy="4300939"/>
          </a:xfrm>
        </p:spPr>
        <p:txBody>
          <a:bodyPr>
            <a:noAutofit/>
          </a:bodyPr>
          <a:lstStyle/>
          <a:p>
            <a:pPr marL="0" indent="0">
              <a:spcAft>
                <a:spcPts val="0"/>
              </a:spcAft>
              <a:buNone/>
            </a:pPr>
            <a:r>
              <a:rPr lang="en-US" sz="2400" b="1" dirty="0"/>
              <a:t>Begins with a call to BHS: 800-245-1150</a:t>
            </a:r>
          </a:p>
          <a:p>
            <a:pPr marL="0" indent="0">
              <a:spcAft>
                <a:spcPts val="0"/>
              </a:spcAft>
              <a:buNone/>
            </a:pPr>
            <a:r>
              <a:rPr lang="en-US" sz="2300" dirty="0"/>
              <a:t>BHS Care Coordinator is available Monday-Friday</a:t>
            </a:r>
            <a:br>
              <a:rPr lang="en-US" sz="2300" dirty="0"/>
            </a:br>
            <a:r>
              <a:rPr lang="en-US" sz="2300" dirty="0"/>
              <a:t>from 7:30 a.m. – 5:00 p.m. CT</a:t>
            </a:r>
          </a:p>
          <a:p>
            <a:pPr marL="0" indent="0">
              <a:spcAft>
                <a:spcPts val="0"/>
              </a:spcAft>
              <a:buNone/>
            </a:pPr>
            <a:endParaRPr lang="en-US" sz="2400" b="1" dirty="0"/>
          </a:p>
          <a:p>
            <a:pPr marL="0" indent="0">
              <a:spcAft>
                <a:spcPts val="0"/>
              </a:spcAft>
              <a:buNone/>
            </a:pPr>
            <a:r>
              <a:rPr lang="en-US" sz="2400" b="1" dirty="0"/>
              <a:t>Your BHS Care Coordinator will:</a:t>
            </a:r>
          </a:p>
          <a:p>
            <a:pPr indent="-227013">
              <a:spcAft>
                <a:spcPts val="0"/>
              </a:spcAft>
            </a:pPr>
            <a:r>
              <a:rPr lang="en-US" sz="2300" dirty="0"/>
              <a:t>Verify personal information to confirm benefit eligibility </a:t>
            </a:r>
          </a:p>
          <a:p>
            <a:pPr indent="-227013">
              <a:spcAft>
                <a:spcPts val="0"/>
              </a:spcAft>
            </a:pPr>
            <a:r>
              <a:rPr lang="en-US" sz="2300" dirty="0"/>
              <a:t>Ask a few questions about needs and preferences </a:t>
            </a:r>
          </a:p>
          <a:p>
            <a:pPr indent="-227013">
              <a:spcAft>
                <a:spcPts val="0"/>
              </a:spcAft>
            </a:pPr>
            <a:r>
              <a:rPr lang="en-US" sz="2300" dirty="0"/>
              <a:t>Assist in referring to the appropriate counselor or provider </a:t>
            </a:r>
          </a:p>
          <a:p>
            <a:pPr marL="0" indent="0">
              <a:spcAft>
                <a:spcPts val="0"/>
              </a:spcAft>
              <a:buNone/>
            </a:pPr>
            <a:endParaRPr lang="en-US" sz="2400" b="1" dirty="0"/>
          </a:p>
          <a:p>
            <a:pPr marL="0" indent="0">
              <a:spcAft>
                <a:spcPts val="0"/>
              </a:spcAft>
              <a:buNone/>
            </a:pPr>
            <a:r>
              <a:rPr lang="en-US" sz="2400" b="1" i="1" dirty="0"/>
              <a:t>After hour, weekend and holiday calls answered by licensed mental health professionals – never an automated response system</a:t>
            </a:r>
          </a:p>
        </p:txBody>
      </p:sp>
      <p:pic>
        <p:nvPicPr>
          <p:cNvPr id="5" name="Picture 4">
            <a:extLst>
              <a:ext uri="{FF2B5EF4-FFF2-40B4-BE49-F238E27FC236}">
                <a16:creationId xmlns:a16="http://schemas.microsoft.com/office/drawing/2014/main" id="{4E1690CD-F809-45D4-8100-F6BF34AB9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236" y="1600200"/>
            <a:ext cx="984446" cy="1007885"/>
          </a:xfrm>
          <a:prstGeom prst="rect">
            <a:avLst/>
          </a:prstGeom>
        </p:spPr>
      </p:pic>
      <p:pic>
        <p:nvPicPr>
          <p:cNvPr id="7" name="Picture 6">
            <a:extLst>
              <a:ext uri="{FF2B5EF4-FFF2-40B4-BE49-F238E27FC236}">
                <a16:creationId xmlns:a16="http://schemas.microsoft.com/office/drawing/2014/main" id="{FE63AF85-7FF0-4F4F-AFBF-E2ACE540D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6075" y="3124200"/>
            <a:ext cx="932769" cy="1054699"/>
          </a:xfrm>
          <a:prstGeom prst="rect">
            <a:avLst/>
          </a:prstGeom>
        </p:spPr>
      </p:pic>
      <p:pic>
        <p:nvPicPr>
          <p:cNvPr id="2" name="Audio 1">
            <a:hlinkClick r:id="" action="ppaction://media"/>
            <a:extLst>
              <a:ext uri="{FF2B5EF4-FFF2-40B4-BE49-F238E27FC236}">
                <a16:creationId xmlns:a16="http://schemas.microsoft.com/office/drawing/2014/main" id="{FBB685B3-247E-7020-6EE3-5056C1C66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1728152"/>
      </p:ext>
    </p:extLst>
  </p:cSld>
  <p:clrMapOvr>
    <a:masterClrMapping/>
  </p:clrMapOvr>
  <mc:AlternateContent xmlns:mc="http://schemas.openxmlformats.org/markup-compatibility/2006">
    <mc:Choice xmlns:p14="http://schemas.microsoft.com/office/powerpoint/2010/main" Requires="p14">
      <p:transition spd="slow" p14:dur="2000" advTm="56759"/>
    </mc:Choice>
    <mc:Fallback>
      <p:transition spd="slow" advTm="5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295664-02CF-4F0A-8C0F-4FADD0F075EC}"/>
              </a:ext>
            </a:extLst>
          </p:cNvPr>
          <p:cNvPicPr>
            <a:picLocks noChangeAspect="1"/>
          </p:cNvPicPr>
          <p:nvPr/>
        </p:nvPicPr>
        <p:blipFill rotWithShape="1">
          <a:blip r:embed="rId5">
            <a:extLst>
              <a:ext uri="{28A0092B-C50C-407E-A947-70E740481C1C}">
                <a14:useLocalDpi xmlns:a14="http://schemas.microsoft.com/office/drawing/2010/main" val="0"/>
              </a:ext>
            </a:extLst>
          </a:blip>
          <a:srcRect r="19483"/>
          <a:stretch/>
        </p:blipFill>
        <p:spPr>
          <a:xfrm>
            <a:off x="8666885" y="2490952"/>
            <a:ext cx="3525114" cy="4367048"/>
          </a:xfrm>
          <a:prstGeom prst="rect">
            <a:avLst/>
          </a:prstGeom>
        </p:spPr>
      </p:pic>
      <p:sp>
        <p:nvSpPr>
          <p:cNvPr id="10" name="Text Placeholder 9">
            <a:extLst>
              <a:ext uri="{FF2B5EF4-FFF2-40B4-BE49-F238E27FC236}">
                <a16:creationId xmlns:a16="http://schemas.microsoft.com/office/drawing/2014/main" id="{F8135B47-9472-402A-B11E-7657DB80DBEA}"/>
              </a:ext>
            </a:extLst>
          </p:cNvPr>
          <p:cNvSpPr>
            <a:spLocks noGrp="1"/>
          </p:cNvSpPr>
          <p:nvPr>
            <p:ph type="body" sz="quarter" idx="11"/>
          </p:nvPr>
        </p:nvSpPr>
        <p:spPr>
          <a:xfrm>
            <a:off x="3276600" y="1524000"/>
            <a:ext cx="6177615" cy="4495800"/>
          </a:xfrm>
        </p:spPr>
        <p:txBody>
          <a:bodyPr numCol="1">
            <a:normAutofit fontScale="92500" lnSpcReduction="10000"/>
          </a:bodyPr>
          <a:lstStyle/>
          <a:p>
            <a:pPr marL="0" indent="0">
              <a:spcAft>
                <a:spcPts val="0"/>
              </a:spcAft>
              <a:buNone/>
              <a:tabLst>
                <a:tab pos="395278" algn="l"/>
              </a:tabLst>
              <a:defRPr/>
            </a:pPr>
            <a:r>
              <a:rPr lang="en-US" sz="2400" b="1" dirty="0">
                <a:cs typeface="Helvetica" panose="020B0604020202020204" pitchFamily="34" charset="0"/>
              </a:rPr>
              <a:t>Dedicated BHS Care Coordinator</a:t>
            </a:r>
          </a:p>
          <a:p>
            <a:pPr marL="0" indent="0">
              <a:spcAft>
                <a:spcPts val="0"/>
              </a:spcAft>
              <a:buNone/>
              <a:tabLst>
                <a:tab pos="395278" algn="l"/>
              </a:tabLst>
              <a:defRPr/>
            </a:pPr>
            <a:r>
              <a:rPr lang="en-US" sz="2400" dirty="0">
                <a:cs typeface="Helvetica" panose="020B0604020202020204" pitchFamily="34" charset="0"/>
              </a:rPr>
              <a:t>When you call BHS, you will speak with the BHS Care Coordinator assigned specifically to the State of Alabama</a:t>
            </a:r>
          </a:p>
          <a:p>
            <a:pPr marL="0" indent="0">
              <a:spcAft>
                <a:spcPts val="0"/>
              </a:spcAft>
              <a:buNone/>
              <a:tabLst>
                <a:tab pos="395278" algn="l"/>
              </a:tabLst>
              <a:defRPr/>
            </a:pPr>
            <a:endParaRPr lang="en-US" sz="2400" dirty="0">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Marie Wilbanks / Emme Blankenship</a:t>
            </a:r>
            <a:br>
              <a:rPr lang="en-US" sz="2400" b="1" dirty="0">
                <a:cs typeface="Helvetica" panose="020B0604020202020204" pitchFamily="34" charset="0"/>
              </a:rPr>
            </a:br>
            <a:r>
              <a:rPr lang="en-US" sz="2400" b="1" dirty="0">
                <a:cs typeface="Helvetica" panose="020B0604020202020204" pitchFamily="34" charset="0"/>
              </a:rPr>
              <a:t>Care Coordinator</a:t>
            </a:r>
          </a:p>
          <a:p>
            <a:pPr marL="0" indent="0">
              <a:spcAft>
                <a:spcPts val="0"/>
              </a:spcAft>
              <a:buNone/>
              <a:tabLst>
                <a:tab pos="395278" algn="l"/>
              </a:tabLst>
              <a:defRPr/>
            </a:pPr>
            <a:r>
              <a:rPr lang="en-US" sz="2400" b="1" dirty="0">
                <a:cs typeface="Helvetica" panose="020B0604020202020204" pitchFamily="34" charset="0"/>
              </a:rPr>
              <a:t>1-800-245-1150</a:t>
            </a:r>
          </a:p>
          <a:p>
            <a:pPr marL="0" indent="0">
              <a:spcAft>
                <a:spcPts val="0"/>
              </a:spcAft>
              <a:buNone/>
              <a:tabLst>
                <a:tab pos="395278" algn="l"/>
              </a:tabLst>
              <a:defRPr/>
            </a:pPr>
            <a:endParaRPr lang="en-US" sz="2400" dirty="0">
              <a:solidFill>
                <a:srgbClr val="FF0000"/>
              </a:solidFill>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BHS Care Coordinators</a:t>
            </a:r>
          </a:p>
          <a:p>
            <a:pPr marL="0" indent="0">
              <a:spcAft>
                <a:spcPts val="0"/>
              </a:spcAft>
              <a:buNone/>
              <a:tabLst>
                <a:tab pos="395278" algn="l"/>
              </a:tabLst>
              <a:defRPr/>
            </a:pPr>
            <a:r>
              <a:rPr lang="en-US" sz="2400" dirty="0">
                <a:cs typeface="Helvetica" panose="020B0604020202020204" pitchFamily="34" charset="0"/>
              </a:rPr>
              <a:t>Caring, knowledgeable, credentialed counseling professionals who have been selected for their commitment to treat everyone with sensitivity, respect and concern</a:t>
            </a:r>
          </a:p>
        </p:txBody>
      </p:sp>
      <p:sp>
        <p:nvSpPr>
          <p:cNvPr id="2" name="Title 1">
            <a:extLst>
              <a:ext uri="{FF2B5EF4-FFF2-40B4-BE49-F238E27FC236}">
                <a16:creationId xmlns:a16="http://schemas.microsoft.com/office/drawing/2014/main" id="{7AD94DE8-398F-4418-A015-F4E3C3A44745}"/>
              </a:ext>
            </a:extLst>
          </p:cNvPr>
          <p:cNvSpPr>
            <a:spLocks noGrp="1"/>
          </p:cNvSpPr>
          <p:nvPr>
            <p:ph type="title"/>
          </p:nvPr>
        </p:nvSpPr>
        <p:spPr/>
        <p:txBody>
          <a:bodyPr>
            <a:normAutofit/>
          </a:bodyPr>
          <a:lstStyle/>
          <a:p>
            <a:r>
              <a:rPr lang="en-US" dirty="0"/>
              <a:t>Accessing the EAP</a:t>
            </a:r>
          </a:p>
        </p:txBody>
      </p:sp>
      <p:grpSp>
        <p:nvGrpSpPr>
          <p:cNvPr id="5" name="Group 4">
            <a:extLst>
              <a:ext uri="{FF2B5EF4-FFF2-40B4-BE49-F238E27FC236}">
                <a16:creationId xmlns:a16="http://schemas.microsoft.com/office/drawing/2014/main" id="{F90BD146-D2FD-4EF5-8055-1197E307A315}"/>
              </a:ext>
            </a:extLst>
          </p:cNvPr>
          <p:cNvGrpSpPr/>
          <p:nvPr/>
        </p:nvGrpSpPr>
        <p:grpSpPr>
          <a:xfrm>
            <a:off x="2133600" y="4267200"/>
            <a:ext cx="1143000" cy="1143000"/>
            <a:chOff x="8199409" y="4889069"/>
            <a:chExt cx="1143000" cy="1143000"/>
          </a:xfrm>
        </p:grpSpPr>
        <p:sp>
          <p:nvSpPr>
            <p:cNvPr id="6" name="Oval 5">
              <a:extLst>
                <a:ext uri="{FF2B5EF4-FFF2-40B4-BE49-F238E27FC236}">
                  <a16:creationId xmlns:a16="http://schemas.microsoft.com/office/drawing/2014/main" id="{B7B14C1A-9AA5-4FE1-92A8-5AD1D93713C3}"/>
                </a:ext>
              </a:extLst>
            </p:cNvPr>
            <p:cNvSpPr/>
            <p:nvPr/>
          </p:nvSpPr>
          <p:spPr>
            <a:xfrm>
              <a:off x="8199409" y="4889069"/>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7BE9670-5127-4645-B845-7887D35F6E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4209" y="5092447"/>
              <a:ext cx="538374" cy="703778"/>
            </a:xfrm>
            <a:prstGeom prst="rect">
              <a:avLst/>
            </a:prstGeom>
          </p:spPr>
        </p:pic>
      </p:grpSp>
      <p:grpSp>
        <p:nvGrpSpPr>
          <p:cNvPr id="8" name="Group 7">
            <a:extLst>
              <a:ext uri="{FF2B5EF4-FFF2-40B4-BE49-F238E27FC236}">
                <a16:creationId xmlns:a16="http://schemas.microsoft.com/office/drawing/2014/main" id="{22671B21-FB18-4256-9337-D9DBFE3956BC}"/>
              </a:ext>
            </a:extLst>
          </p:cNvPr>
          <p:cNvGrpSpPr/>
          <p:nvPr/>
        </p:nvGrpSpPr>
        <p:grpSpPr>
          <a:xfrm>
            <a:off x="2133600" y="1524000"/>
            <a:ext cx="1143000" cy="1143000"/>
            <a:chOff x="2060108" y="1524000"/>
            <a:chExt cx="1143000" cy="1143000"/>
          </a:xfrm>
        </p:grpSpPr>
        <p:sp>
          <p:nvSpPr>
            <p:cNvPr id="11" name="Oval 10">
              <a:extLst>
                <a:ext uri="{FF2B5EF4-FFF2-40B4-BE49-F238E27FC236}">
                  <a16:creationId xmlns:a16="http://schemas.microsoft.com/office/drawing/2014/main" id="{612C0899-1A96-40F5-9419-F717DF8C4596}"/>
                </a:ext>
              </a:extLst>
            </p:cNvPr>
            <p:cNvSpPr/>
            <p:nvPr/>
          </p:nvSpPr>
          <p:spPr>
            <a:xfrm>
              <a:off x="2060108" y="1524000"/>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CD49A27A-2849-4A81-AD0E-7FB4527EC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8126" y="1871053"/>
              <a:ext cx="826965" cy="467415"/>
            </a:xfrm>
            <a:prstGeom prst="rect">
              <a:avLst/>
            </a:prstGeom>
          </p:spPr>
        </p:pic>
      </p:grpSp>
      <p:pic>
        <p:nvPicPr>
          <p:cNvPr id="3" name="Audio 2">
            <a:hlinkClick r:id="" action="ppaction://media"/>
            <a:extLst>
              <a:ext uri="{FF2B5EF4-FFF2-40B4-BE49-F238E27FC236}">
                <a16:creationId xmlns:a16="http://schemas.microsoft.com/office/drawing/2014/main" id="{7D95FBA6-8540-DF18-5113-C48D896268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1292596"/>
      </p:ext>
    </p:extLst>
  </p:cSld>
  <p:clrMapOvr>
    <a:masterClrMapping/>
  </p:clrMapOvr>
  <mc:AlternateContent xmlns:mc="http://schemas.openxmlformats.org/markup-compatibility/2006">
    <mc:Choice xmlns:p14="http://schemas.microsoft.com/office/powerpoint/2010/main" Requires="p14">
      <p:transition spd="slow" p14:dur="2000" advTm="20141"/>
    </mc:Choice>
    <mc:Fallback>
      <p:transition spd="slow" advTm="20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ptop Online Work-Life">
            <a:extLst>
              <a:ext uri="{FF2B5EF4-FFF2-40B4-BE49-F238E27FC236}">
                <a16:creationId xmlns:a16="http://schemas.microsoft.com/office/drawing/2014/main" id="{A5E7BB91-B2A8-4CB7-81D4-CB019DD316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62" t="2" b="26983"/>
          <a:stretch/>
        </p:blipFill>
        <p:spPr bwMode="auto">
          <a:xfrm>
            <a:off x="0" y="0"/>
            <a:ext cx="12192000" cy="6858000"/>
          </a:xfrm>
          <a:prstGeom prst="rect">
            <a:avLst/>
          </a:prstGeom>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5" name="Rectangle 4">
            <a:extLst>
              <a:ext uri="{FF2B5EF4-FFF2-40B4-BE49-F238E27FC236}">
                <a16:creationId xmlns:a16="http://schemas.microsoft.com/office/drawing/2014/main" id="{1F6BB247-5431-4751-912E-2C25624EF583}"/>
              </a:ext>
            </a:extLst>
          </p:cNvPr>
          <p:cNvSpPr/>
          <p:nvPr/>
        </p:nvSpPr>
        <p:spPr>
          <a:xfrm>
            <a:off x="6172200" y="304800"/>
            <a:ext cx="5791200" cy="6248400"/>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43135FC9-9AA5-41E7-951D-C76CFE4F3254}"/>
              </a:ext>
            </a:extLst>
          </p:cNvPr>
          <p:cNvSpPr txBox="1"/>
          <p:nvPr/>
        </p:nvSpPr>
        <p:spPr>
          <a:xfrm>
            <a:off x="6324600" y="457200"/>
            <a:ext cx="5486400" cy="64171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BHS Website: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hlinkClick r:id="rId6">
                  <a:extLst>
                    <a:ext uri="{A12FA001-AC4F-418D-AE19-62706E023703}">
                      <ahyp:hlinkClr xmlns:ahyp="http://schemas.microsoft.com/office/drawing/2018/hyperlinkcolor" val="tx"/>
                    </a:ext>
                  </a:extLst>
                </a:hlinkClick>
              </a:rPr>
              <a:t>www.behavioralhealthsystems.com</a:t>
            </a:r>
            <a:endPar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Access to:</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Enhanced Member Section detailing your unique benefits and services (Member Access)</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Member Tips &amp; Resources </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Self-Assessment Tools</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Appointment Requests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Online Work/Life (password: DORM):</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Lifestyle tools to support a healthy work/life balance </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Extensive library providing access to relevant articles, seminars, self-help information, news items and more</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endPar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A15F93FF-599F-708E-A309-EBD1F35EEA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2704156"/>
      </p:ext>
    </p:extLst>
  </p:cSld>
  <p:clrMapOvr>
    <a:masterClrMapping/>
  </p:clrMapOvr>
  <mc:AlternateContent xmlns:mc="http://schemas.openxmlformats.org/markup-compatibility/2006">
    <mc:Choice xmlns:p14="http://schemas.microsoft.com/office/powerpoint/2010/main" Requires="p14">
      <p:transition spd="slow" p14:dur="2000" advTm="39066"/>
    </mc:Choice>
    <mc:Fallback>
      <p:transition spd="slow" advTm="39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154A4-AB65-4B98-B713-2834AA1EDA38}"/>
              </a:ext>
            </a:extLst>
          </p:cNvPr>
          <p:cNvPicPr>
            <a:picLocks noChangeAspect="1"/>
          </p:cNvPicPr>
          <p:nvPr/>
        </p:nvPicPr>
        <p:blipFill rotWithShape="1">
          <a:blip r:embed="rId5"/>
          <a:srcRect l="6437" t="7778" r="8146" b="4686"/>
          <a:stretch/>
        </p:blipFill>
        <p:spPr>
          <a:xfrm>
            <a:off x="633415" y="1683898"/>
            <a:ext cx="3876195" cy="3053777"/>
          </a:xfrm>
          <a:prstGeom prst="rect">
            <a:avLst/>
          </a:prstGeom>
          <a:ln>
            <a:solidFill>
              <a:schemeClr val="tx1"/>
            </a:solidFill>
          </a:ln>
          <a:effectLst>
            <a:outerShdw blurRad="317500" dist="50800" dir="2700000" rotWithShape="0">
              <a:prstClr val="black">
                <a:alpha val="40000"/>
              </a:prstClr>
            </a:outerShdw>
          </a:effectLst>
        </p:spPr>
      </p:pic>
      <p:sp>
        <p:nvSpPr>
          <p:cNvPr id="20483" name="Rectangle 2"/>
          <p:cNvSpPr>
            <a:spLocks noGrp="1" noChangeArrowheads="1"/>
          </p:cNvSpPr>
          <p:nvPr>
            <p:ph type="title" idx="4294967295"/>
          </p:nvPr>
        </p:nvSpPr>
        <p:spPr bwMode="auto">
          <a:xfrm>
            <a:off x="4464050" y="146050"/>
            <a:ext cx="7727950" cy="990600"/>
          </a:xfrm>
          <a:prstGeom prst="rect">
            <a:avLst/>
          </a:prstGeom>
          <a:noFill/>
          <a:ln>
            <a:miter lim="800000"/>
            <a:headEnd/>
            <a:tailEnd/>
          </a:ln>
        </p:spPr>
        <p:txBody>
          <a:bodyPr vert="horz" wrap="square" lIns="91440" tIns="45720" rIns="91440" bIns="45720" numCol="1" rtlCol="0" anchor="t" anchorCtr="0" compatLnSpc="1">
            <a:prstTxWarp prst="textNoShape">
              <a:avLst/>
            </a:prstTxWarp>
            <a:normAutofit/>
            <a:scene3d>
              <a:camera prst="orthographicFront"/>
              <a:lightRig rig="soft" dir="t"/>
            </a:scene3d>
            <a:sp3d prstMaterial="softEdge"/>
          </a:bodyPr>
          <a:lstStyle/>
          <a:p>
            <a:pPr>
              <a:tabLst>
                <a:tab pos="514338" algn="l"/>
                <a:tab pos="2685984" algn="l"/>
              </a:tabLst>
            </a:pPr>
            <a:r>
              <a:rPr lang="en-US" sz="2800" dirty="0"/>
              <a:t>More Information About Your EAP Benefit</a:t>
            </a:r>
            <a:br>
              <a:rPr lang="en-US" sz="2800" dirty="0"/>
            </a:br>
            <a:r>
              <a:rPr lang="en-US" sz="2200" u="sng" dirty="0">
                <a:solidFill>
                  <a:srgbClr val="0070C0"/>
                </a:solidFill>
                <a:hlinkClick r:id="rId6"/>
              </a:rPr>
              <a:t>www.behavioralhealthsystems.com</a:t>
            </a:r>
            <a:endParaRPr lang="en-US" sz="2200" dirty="0">
              <a:solidFill>
                <a:srgbClr val="0070C0"/>
              </a:solidFill>
            </a:endParaRPr>
          </a:p>
        </p:txBody>
      </p:sp>
      <p:sp>
        <p:nvSpPr>
          <p:cNvPr id="20495" name="Rectangle 11"/>
          <p:cNvSpPr>
            <a:spLocks noChangeArrowheads="1"/>
          </p:cNvSpPr>
          <p:nvPr/>
        </p:nvSpPr>
        <p:spPr bwMode="auto">
          <a:xfrm>
            <a:off x="72135" y="5113116"/>
            <a:ext cx="5314667" cy="1077026"/>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
                <a:srgbClr val="FFFFFF"/>
              </a:buClr>
              <a:buSzTx/>
              <a:buFontTx/>
              <a:buNone/>
              <a:tabLst>
                <a:tab pos="287331" algn="l"/>
              </a:tabLst>
              <a:defRPr/>
            </a:pPr>
            <a:r>
              <a:rPr kumimoji="0" lang="en-US" sz="2133" b="1" i="0" u="none" strike="noStrike" kern="1200" cap="none" spc="0" normalizeH="0" baseline="0" noProof="0" dirty="0">
                <a:ln>
                  <a:noFill/>
                </a:ln>
                <a:solidFill>
                  <a:prstClr val="black"/>
                </a:solidFill>
                <a:effectLst/>
                <a:uLnTx/>
                <a:uFillTx/>
                <a:latin typeface="Arial" charset="0"/>
                <a:ea typeface="+mn-ea"/>
                <a:cs typeface="Arial" pitchFamily="34" charset="0"/>
              </a:rPr>
              <a:t>Two ways to login to </a:t>
            </a:r>
            <a:r>
              <a:rPr kumimoji="0" lang="en-US" sz="2133" b="1" i="0" u="none" strike="noStrike" kern="1200" cap="none" spc="0" normalizeH="0" baseline="0" noProof="0" dirty="0" err="1">
                <a:ln>
                  <a:noFill/>
                </a:ln>
                <a:solidFill>
                  <a:prstClr val="black"/>
                </a:solidFill>
                <a:effectLst/>
                <a:uLnTx/>
                <a:uFillTx/>
                <a:latin typeface="Arial" charset="0"/>
                <a:ea typeface="+mn-ea"/>
                <a:cs typeface="Arial" pitchFamily="34" charset="0"/>
              </a:rPr>
              <a:t>MemberAccess</a:t>
            </a:r>
            <a:r>
              <a:rPr kumimoji="0" lang="en-US" sz="2133" b="1" i="0" u="none" strike="noStrike" kern="1200" cap="none" spc="0" normalizeH="0" baseline="0" noProof="0" dirty="0">
                <a:ln>
                  <a:noFill/>
                </a:ln>
                <a:solidFill>
                  <a:prstClr val="black"/>
                </a:solidFill>
                <a:effectLst/>
                <a:uLnTx/>
                <a:uFillTx/>
                <a:latin typeface="Arial" charset="0"/>
                <a:ea typeface="+mn-ea"/>
                <a:cs typeface="Arial" pitchFamily="34" charset="0"/>
              </a:rPr>
              <a:t>:</a:t>
            </a:r>
          </a:p>
          <a:p>
            <a:pPr marL="519100" marR="0" lvl="0" indent="-287331" algn="l" defTabSz="914400" rtl="0" eaLnBrk="0" fontAlgn="base" latinLnBrk="0" hangingPunct="0">
              <a:lnSpc>
                <a:spcPct val="100000"/>
              </a:lnSpc>
              <a:spcBef>
                <a:spcPts val="0"/>
              </a:spcBef>
              <a:spcAft>
                <a:spcPct val="0"/>
              </a:spcAft>
              <a:buClr>
                <a:prstClr val="black"/>
              </a:buClr>
              <a:buSzTx/>
              <a:buFont typeface="+mj-lt"/>
              <a:buAutoNum type="arabicPeriod"/>
              <a:tabLst>
                <a:tab pos="627047" algn="l"/>
              </a:tabLst>
              <a:defRPr/>
            </a:pPr>
            <a:r>
              <a:rPr kumimoji="0" lang="en-US" sz="2133" b="0" i="0" u="none" strike="noStrike" kern="1200" cap="none" spc="0" normalizeH="0" baseline="0" noProof="0" dirty="0">
                <a:ln>
                  <a:noFill/>
                </a:ln>
                <a:solidFill>
                  <a:prstClr val="black"/>
                </a:solidFill>
                <a:effectLst/>
                <a:uLnTx/>
                <a:uFillTx/>
                <a:latin typeface="Arial" charset="0"/>
                <a:ea typeface="+mn-ea"/>
                <a:cs typeface="Arial" pitchFamily="34" charset="0"/>
              </a:rPr>
              <a:t>Use your Employer ID: </a:t>
            </a:r>
            <a:r>
              <a:rPr kumimoji="0" lang="en-US" sz="2133" b="1" i="0" u="none" strike="noStrike" kern="1200" cap="none" spc="0" normalizeH="0" baseline="0" noProof="0" dirty="0">
                <a:ln>
                  <a:noFill/>
                </a:ln>
                <a:effectLst/>
                <a:uLnTx/>
                <a:uFillTx/>
                <a:latin typeface="Arial" charset="0"/>
                <a:ea typeface="+mn-ea"/>
                <a:cs typeface="Arial" pitchFamily="34" charset="0"/>
              </a:rPr>
              <a:t>DORM</a:t>
            </a:r>
          </a:p>
          <a:p>
            <a:pPr marL="519100" marR="0" lvl="0" indent="-287331" algn="l" defTabSz="914400" rtl="0" eaLnBrk="0" fontAlgn="base" latinLnBrk="0" hangingPunct="0">
              <a:lnSpc>
                <a:spcPct val="100000"/>
              </a:lnSpc>
              <a:spcBef>
                <a:spcPts val="0"/>
              </a:spcBef>
              <a:spcAft>
                <a:spcPct val="0"/>
              </a:spcAft>
              <a:buClr>
                <a:prstClr val="black"/>
              </a:buClr>
              <a:buSzTx/>
              <a:buFont typeface="+mj-lt"/>
              <a:buAutoNum type="arabicPeriod"/>
              <a:tabLst>
                <a:tab pos="627047" algn="l"/>
              </a:tabLst>
              <a:defRPr/>
            </a:pPr>
            <a:r>
              <a:rPr kumimoji="0" lang="en-US" sz="2133" b="0" i="0" u="none" strike="noStrike" kern="1200" cap="none" spc="0" normalizeH="0" baseline="0" noProof="0" dirty="0">
                <a:ln>
                  <a:noFill/>
                </a:ln>
                <a:solidFill>
                  <a:prstClr val="black"/>
                </a:solidFill>
                <a:effectLst/>
                <a:uLnTx/>
                <a:uFillTx/>
                <a:latin typeface="Arial" charset="0"/>
                <a:ea typeface="+mn-ea"/>
                <a:cs typeface="Arial" pitchFamily="34" charset="0"/>
              </a:rPr>
              <a:t>Create a unique user login</a:t>
            </a:r>
          </a:p>
        </p:txBody>
      </p:sp>
      <p:sp>
        <p:nvSpPr>
          <p:cNvPr id="20496" name="Line 12"/>
          <p:cNvSpPr>
            <a:spLocks noChangeShapeType="1"/>
          </p:cNvSpPr>
          <p:nvPr/>
        </p:nvSpPr>
        <p:spPr bwMode="auto">
          <a:xfrm flipH="1">
            <a:off x="1366981" y="4364371"/>
            <a:ext cx="858212" cy="746607"/>
          </a:xfrm>
          <a:prstGeom prst="line">
            <a:avLst/>
          </a:prstGeom>
          <a:noFill/>
          <a:ln w="31750" algn="ctr">
            <a:solidFill>
              <a:srgbClr val="FF3300"/>
            </a:solidFill>
            <a:round/>
            <a:headEnd type="triangle" w="med" len="med"/>
            <a:tailEnd/>
          </a:ln>
        </p:spPr>
        <p:txBody>
          <a:bodyPr lIns="36576" tIns="36576" rIns="36576" bIns="3657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A401CB07-8817-4225-A9AF-EC5A21133C8C}"/>
              </a:ext>
            </a:extLst>
          </p:cNvPr>
          <p:cNvPicPr>
            <a:picLocks noChangeAspect="1"/>
          </p:cNvPicPr>
          <p:nvPr/>
        </p:nvPicPr>
        <p:blipFill rotWithShape="1">
          <a:blip r:embed="rId7"/>
          <a:srcRect l="7292" t="7778" r="7292" b="23333"/>
          <a:stretch/>
        </p:blipFill>
        <p:spPr>
          <a:xfrm>
            <a:off x="4614861" y="1202059"/>
            <a:ext cx="4104227" cy="2544620"/>
          </a:xfrm>
          <a:prstGeom prst="rect">
            <a:avLst/>
          </a:prstGeom>
          <a:ln>
            <a:solidFill>
              <a:schemeClr val="tx1"/>
            </a:solidFill>
          </a:ln>
          <a:effectLst>
            <a:outerShdw blurRad="317500" dist="50800" dir="2700000" algn="ctr" rotWithShape="0">
              <a:prstClr val="black">
                <a:alpha val="40000"/>
              </a:prstClr>
            </a:outerShdw>
          </a:effectLst>
        </p:spPr>
      </p:pic>
      <p:pic>
        <p:nvPicPr>
          <p:cNvPr id="8" name="Picture 7">
            <a:extLst>
              <a:ext uri="{FF2B5EF4-FFF2-40B4-BE49-F238E27FC236}">
                <a16:creationId xmlns:a16="http://schemas.microsoft.com/office/drawing/2014/main" id="{2E1DF863-ECC4-4F75-8890-D13254B990B6}"/>
              </a:ext>
            </a:extLst>
          </p:cNvPr>
          <p:cNvPicPr>
            <a:picLocks noChangeAspect="1"/>
          </p:cNvPicPr>
          <p:nvPr/>
        </p:nvPicPr>
        <p:blipFill rotWithShape="1">
          <a:blip r:embed="rId8"/>
          <a:srcRect l="7688" t="6691" r="7750" b="31087"/>
          <a:stretch/>
        </p:blipFill>
        <p:spPr>
          <a:xfrm>
            <a:off x="5837719" y="3505200"/>
            <a:ext cx="5359180" cy="3031456"/>
          </a:xfrm>
          <a:prstGeom prst="rect">
            <a:avLst/>
          </a:prstGeom>
          <a:ln>
            <a:solidFill>
              <a:schemeClr val="tx1"/>
            </a:solidFill>
          </a:ln>
          <a:effectLst>
            <a:outerShdw blurRad="317500" dist="50800" dir="2700000" algn="ctr" rotWithShape="0">
              <a:prstClr val="black">
                <a:alpha val="40000"/>
              </a:prstClr>
            </a:outerShdw>
          </a:effectLst>
        </p:spPr>
      </p:pic>
      <p:sp>
        <p:nvSpPr>
          <p:cNvPr id="9" name="TextBox 8">
            <a:extLst>
              <a:ext uri="{FF2B5EF4-FFF2-40B4-BE49-F238E27FC236}">
                <a16:creationId xmlns:a16="http://schemas.microsoft.com/office/drawing/2014/main" id="{D30F0976-CC11-4382-8AF3-330AD4E5887D}"/>
              </a:ext>
            </a:extLst>
          </p:cNvPr>
          <p:cNvSpPr txBox="1"/>
          <p:nvPr/>
        </p:nvSpPr>
        <p:spPr>
          <a:xfrm>
            <a:off x="8824340" y="1427631"/>
            <a:ext cx="3238002" cy="181626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67" b="1" i="0" u="sng" strike="noStrike" kern="1200" cap="none" spc="0" normalizeH="0" baseline="0" noProof="0" dirty="0">
                <a:ln>
                  <a:noFill/>
                </a:ln>
                <a:solidFill>
                  <a:prstClr val="black"/>
                </a:solidFill>
                <a:effectLst/>
                <a:uLnTx/>
                <a:uFillTx/>
                <a:latin typeface="Arial" charset="0"/>
                <a:ea typeface="+mn-ea"/>
                <a:cs typeface="+mn-cs"/>
              </a:rPr>
              <a:t>Access to:</a:t>
            </a:r>
          </a:p>
          <a:p>
            <a:pPr marL="231769" marR="0" lvl="0" indent="-23176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charset="0"/>
                <a:ea typeface="+mn-ea"/>
                <a:cs typeface="+mn-cs"/>
              </a:rPr>
              <a:t>Benefit Information</a:t>
            </a:r>
          </a:p>
          <a:p>
            <a:pPr marL="231769" marR="0" lvl="0" indent="-23176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charset="0"/>
                <a:ea typeface="+mn-ea"/>
                <a:cs typeface="+mn-cs"/>
              </a:rPr>
              <a:t>Member Tips &amp; Resources</a:t>
            </a:r>
          </a:p>
          <a:p>
            <a:pPr marL="231769" marR="0" lvl="0" indent="-23176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charset="0"/>
                <a:ea typeface="+mn-ea"/>
                <a:cs typeface="+mn-cs"/>
              </a:rPr>
              <a:t>Self-Assessment tools</a:t>
            </a:r>
          </a:p>
          <a:p>
            <a:pPr marL="231769" marR="0" lvl="0" indent="-23176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charset="0"/>
                <a:ea typeface="+mn-ea"/>
                <a:cs typeface="+mn-cs"/>
              </a:rPr>
              <a:t>Newsletters &amp; Fact Sheets</a:t>
            </a:r>
          </a:p>
          <a:p>
            <a:pPr marL="231769" marR="0" lvl="0" indent="-23176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charset="0"/>
                <a:ea typeface="+mn-ea"/>
                <a:cs typeface="+mn-cs"/>
              </a:rPr>
              <a:t>Appointment Requests</a:t>
            </a:r>
          </a:p>
        </p:txBody>
      </p:sp>
      <p:sp>
        <p:nvSpPr>
          <p:cNvPr id="12" name="TextBox 11">
            <a:extLst>
              <a:ext uri="{FF2B5EF4-FFF2-40B4-BE49-F238E27FC236}">
                <a16:creationId xmlns:a16="http://schemas.microsoft.com/office/drawing/2014/main" id="{42B32522-B1D1-4DC6-8B1D-633CCED2F5BC}"/>
              </a:ext>
            </a:extLst>
          </p:cNvPr>
          <p:cNvSpPr txBox="1"/>
          <p:nvPr/>
        </p:nvSpPr>
        <p:spPr>
          <a:xfrm>
            <a:off x="72135" y="96043"/>
            <a:ext cx="3633431" cy="1347420"/>
          </a:xfrm>
          <a:prstGeom prst="rect">
            <a:avLst/>
          </a:prstGeom>
          <a:noFill/>
        </p:spPr>
        <p:txBody>
          <a:bodyPr wrap="none"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531"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BHS Website</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531"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Resources</a:t>
            </a:r>
          </a:p>
        </p:txBody>
      </p:sp>
      <p:pic>
        <p:nvPicPr>
          <p:cNvPr id="2" name="Audio 1">
            <a:hlinkClick r:id="" action="ppaction://media"/>
            <a:extLst>
              <a:ext uri="{FF2B5EF4-FFF2-40B4-BE49-F238E27FC236}">
                <a16:creationId xmlns:a16="http://schemas.microsoft.com/office/drawing/2014/main" id="{92784865-7393-4CE0-2BD9-3EE70F1DA1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7878944"/>
      </p:ext>
    </p:extLst>
  </p:cSld>
  <p:clrMapOvr>
    <a:masterClrMapping/>
  </p:clrMapOvr>
  <mc:AlternateContent xmlns:mc="http://schemas.openxmlformats.org/markup-compatibility/2006">
    <mc:Choice xmlns:p14="http://schemas.microsoft.com/office/powerpoint/2010/main" Requires="p14">
      <p:transition spd="slow" p14:dur="2000" advTm="49050"/>
    </mc:Choice>
    <mc:Fallback>
      <p:transition spd="slow" advTm="4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0CA64-AF85-4D89-B645-E39D59211E71}"/>
              </a:ext>
            </a:extLst>
          </p:cNvPr>
          <p:cNvSpPr>
            <a:spLocks noGrp="1"/>
          </p:cNvSpPr>
          <p:nvPr>
            <p:ph type="title"/>
          </p:nvPr>
        </p:nvSpPr>
        <p:spPr/>
        <p:txBody>
          <a:bodyPr>
            <a:normAutofit fontScale="90000"/>
          </a:bodyPr>
          <a:lstStyle/>
          <a:p>
            <a:r>
              <a:rPr lang="en-US" dirty="0"/>
              <a:t>Introducing</a:t>
            </a:r>
            <a:br>
              <a:rPr lang="en-US" dirty="0"/>
            </a:br>
            <a:r>
              <a:rPr lang="en-US" dirty="0">
                <a:solidFill>
                  <a:srgbClr val="0070C0"/>
                </a:solidFill>
              </a:rPr>
              <a:t>BHS </a:t>
            </a:r>
            <a:r>
              <a:rPr lang="en-US" dirty="0" err="1">
                <a:solidFill>
                  <a:srgbClr val="0070C0"/>
                </a:solidFill>
              </a:rPr>
              <a:t>MemberAccess</a:t>
            </a:r>
            <a:r>
              <a:rPr lang="en-US" dirty="0">
                <a:solidFill>
                  <a:srgbClr val="0070C0"/>
                </a:solidFill>
              </a:rPr>
              <a:t> </a:t>
            </a:r>
            <a:r>
              <a:rPr lang="en-US" dirty="0"/>
              <a:t>Mobile App	</a:t>
            </a:r>
          </a:p>
        </p:txBody>
      </p:sp>
      <p:sp>
        <p:nvSpPr>
          <p:cNvPr id="3" name="Content Placeholder 2">
            <a:extLst>
              <a:ext uri="{FF2B5EF4-FFF2-40B4-BE49-F238E27FC236}">
                <a16:creationId xmlns:a16="http://schemas.microsoft.com/office/drawing/2014/main" id="{44B481B6-B013-4C81-910A-6AC83297604C}"/>
              </a:ext>
            </a:extLst>
          </p:cNvPr>
          <p:cNvSpPr>
            <a:spLocks noGrp="1"/>
          </p:cNvSpPr>
          <p:nvPr>
            <p:ph idx="1"/>
          </p:nvPr>
        </p:nvSpPr>
        <p:spPr>
          <a:xfrm>
            <a:off x="5681710" y="1385643"/>
            <a:ext cx="6596108" cy="5192709"/>
          </a:xfrm>
        </p:spPr>
        <p:txBody>
          <a:bodyPr>
            <a:normAutofit/>
          </a:bodyPr>
          <a:lstStyle/>
          <a:p>
            <a:r>
              <a:rPr lang="en-US" dirty="0"/>
              <a:t>Now it’s Easier Than Ever to Access…</a:t>
            </a:r>
          </a:p>
          <a:p>
            <a:pPr marL="231769" indent="-231769">
              <a:buFont typeface="Arial" panose="020B0604020202020204" pitchFamily="34" charset="0"/>
              <a:buChar char="•"/>
            </a:pPr>
            <a:r>
              <a:rPr lang="en-US" sz="2000" dirty="0"/>
              <a:t>Benefit Information</a:t>
            </a:r>
          </a:p>
          <a:p>
            <a:pPr marL="231769" indent="-231769">
              <a:buFont typeface="Arial" panose="020B0604020202020204" pitchFamily="34" charset="0"/>
              <a:buChar char="•"/>
            </a:pPr>
            <a:r>
              <a:rPr lang="en-US" sz="2000" dirty="0"/>
              <a:t>Member Tips &amp; Resources</a:t>
            </a:r>
          </a:p>
          <a:p>
            <a:pPr marL="231769" indent="-231769">
              <a:buFont typeface="Arial" panose="020B0604020202020204" pitchFamily="34" charset="0"/>
              <a:buChar char="•"/>
            </a:pPr>
            <a:r>
              <a:rPr lang="en-US" sz="2000" dirty="0"/>
              <a:t>Self-Assessment Tools</a:t>
            </a:r>
          </a:p>
          <a:p>
            <a:pPr marL="231769" indent="-231769">
              <a:buFont typeface="Arial" panose="020B0604020202020204" pitchFamily="34" charset="0"/>
              <a:buChar char="•"/>
            </a:pPr>
            <a:r>
              <a:rPr lang="en-US" sz="2000" dirty="0"/>
              <a:t>Newsletters &amp; Fact Sheets</a:t>
            </a:r>
          </a:p>
          <a:p>
            <a:pPr marL="231769" indent="-231769">
              <a:buFont typeface="Arial" panose="020B0604020202020204" pitchFamily="34" charset="0"/>
              <a:buChar char="•"/>
            </a:pPr>
            <a:r>
              <a:rPr lang="en-US" sz="2000" dirty="0"/>
              <a:t>Appointment Requests</a:t>
            </a:r>
          </a:p>
          <a:p>
            <a:pPr marL="231769" indent="-231769">
              <a:buFont typeface="Arial" panose="020B0604020202020204" pitchFamily="34" charset="0"/>
              <a:buChar char="•"/>
            </a:pPr>
            <a:r>
              <a:rPr lang="en-US" sz="2000" dirty="0"/>
              <a:t>Reimbursement Forms</a:t>
            </a:r>
          </a:p>
          <a:p>
            <a:pPr marL="231769" indent="-231769">
              <a:buFont typeface="Arial" panose="020B0604020202020204" pitchFamily="34" charset="0"/>
              <a:buChar char="•"/>
            </a:pPr>
            <a:r>
              <a:rPr lang="en-US" sz="2000" dirty="0"/>
              <a:t>Online Work/Life</a:t>
            </a:r>
          </a:p>
          <a:p>
            <a:r>
              <a:rPr lang="en-US" sz="2800" dirty="0">
                <a:cs typeface="Arial" pitchFamily="34" charset="0"/>
              </a:rPr>
              <a:t>Two ways to login:</a:t>
            </a:r>
          </a:p>
          <a:p>
            <a:pPr marL="457200" indent="-457200">
              <a:spcAft>
                <a:spcPts val="0"/>
              </a:spcAft>
              <a:buClrTx/>
              <a:buFont typeface="+mj-lt"/>
              <a:buAutoNum type="arabicPeriod"/>
              <a:tabLst>
                <a:tab pos="287331" algn="l"/>
              </a:tabLst>
            </a:pPr>
            <a:r>
              <a:rPr lang="en-US" sz="2000" dirty="0">
                <a:cs typeface="Arial" pitchFamily="34" charset="0"/>
              </a:rPr>
              <a:t>Use your Employer ID: DORM</a:t>
            </a:r>
          </a:p>
          <a:p>
            <a:pPr marL="457200" indent="-457200">
              <a:spcAft>
                <a:spcPts val="0"/>
              </a:spcAft>
              <a:buClrTx/>
              <a:buFont typeface="+mj-lt"/>
              <a:buAutoNum type="arabicPeriod"/>
              <a:tabLst>
                <a:tab pos="287331" algn="l"/>
              </a:tabLst>
            </a:pPr>
            <a:r>
              <a:rPr lang="en-US" sz="2000" dirty="0">
                <a:cs typeface="Arial" pitchFamily="34" charset="0"/>
              </a:rPr>
              <a:t>Create a Unique User Login</a:t>
            </a:r>
          </a:p>
          <a:p>
            <a:pPr marL="457200" indent="-457200">
              <a:spcAft>
                <a:spcPts val="0"/>
              </a:spcAft>
              <a:buClrTx/>
              <a:buFont typeface="+mj-lt"/>
              <a:buAutoNum type="arabicPeriod"/>
              <a:tabLst>
                <a:tab pos="287331" algn="l"/>
              </a:tabLst>
            </a:pPr>
            <a:endParaRPr lang="en-US" sz="2000" dirty="0">
              <a:cs typeface="Arial" pitchFamily="34" charset="0"/>
            </a:endParaRPr>
          </a:p>
          <a:p>
            <a:pPr marL="457200" indent="-457200">
              <a:spcAft>
                <a:spcPts val="0"/>
              </a:spcAft>
              <a:buClrTx/>
              <a:buFont typeface="+mj-lt"/>
              <a:buAutoNum type="arabicPeriod"/>
              <a:tabLst>
                <a:tab pos="287331" algn="l"/>
              </a:tabLst>
            </a:pPr>
            <a:endParaRPr lang="en-US" sz="2000" dirty="0">
              <a:cs typeface="Arial" pitchFamily="34" charset="0"/>
            </a:endParaRPr>
          </a:p>
          <a:p>
            <a:pPr marL="0" indent="0">
              <a:buNone/>
            </a:pPr>
            <a:endParaRPr lang="en-US" sz="2000" dirty="0"/>
          </a:p>
          <a:p>
            <a:pPr marL="0" indent="0">
              <a:buNone/>
            </a:pPr>
            <a:endParaRPr lang="en-US" dirty="0"/>
          </a:p>
        </p:txBody>
      </p:sp>
      <p:pic>
        <p:nvPicPr>
          <p:cNvPr id="4" name="Picture 2">
            <a:extLst>
              <a:ext uri="{FF2B5EF4-FFF2-40B4-BE49-F238E27FC236}">
                <a16:creationId xmlns:a16="http://schemas.microsoft.com/office/drawing/2014/main" id="{8A754CC4-0FC0-41BA-9AD4-2DBFF3A96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5800" y="1777957"/>
            <a:ext cx="1782140" cy="3459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3">
            <a:extLst>
              <a:ext uri="{FF2B5EF4-FFF2-40B4-BE49-F238E27FC236}">
                <a16:creationId xmlns:a16="http://schemas.microsoft.com/office/drawing/2014/main" id="{3E5216E0-57FF-4190-A59C-780975C866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4625" y="1777957"/>
            <a:ext cx="1781175" cy="3459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descr="Image result for mobile app store logo">
            <a:extLst>
              <a:ext uri="{FF2B5EF4-FFF2-40B4-BE49-F238E27FC236}">
                <a16:creationId xmlns:a16="http://schemas.microsoft.com/office/drawing/2014/main" id="{681CC942-C6A9-40B9-B504-F2BA9CFDC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1370" y="5305669"/>
            <a:ext cx="1212663" cy="78430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5E6BEB9E-0F5C-4865-919B-127D86F51E80}"/>
              </a:ext>
            </a:extLst>
          </p:cNvPr>
          <p:cNvSpPr/>
          <p:nvPr/>
        </p:nvSpPr>
        <p:spPr>
          <a:xfrm rot="20389017">
            <a:off x="285634" y="51065"/>
            <a:ext cx="1887685" cy="1835049"/>
          </a:xfrm>
          <a:prstGeom prst="ellipse">
            <a:avLst/>
          </a:prstGeom>
          <a:solidFill>
            <a:schemeClr val="tx1">
              <a:lumMod val="75000"/>
              <a:lumOff val="25000"/>
            </a:schemeClr>
          </a:solidFill>
          <a:ln w="76200">
            <a:solidFill>
              <a:srgbClr val="C000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Now </a:t>
            </a:r>
            <a:r>
              <a:rPr kumimoji="0" lang="en-US" sz="2400" b="1" i="0" u="none" strike="noStrike" kern="1200" cap="none" spc="-150" normalizeH="0" baseline="0" noProof="0" dirty="0">
                <a:ln>
                  <a:noFill/>
                </a:ln>
                <a:solidFill>
                  <a:prstClr val="white"/>
                </a:solidFill>
                <a:effectLst/>
                <a:uLnTx/>
                <a:uFillTx/>
                <a:latin typeface="Calibri"/>
                <a:ea typeface="+mn-ea"/>
                <a:cs typeface="+mn-cs"/>
              </a:rPr>
              <a:t>Available!</a:t>
            </a:r>
          </a:p>
        </p:txBody>
      </p:sp>
      <p:pic>
        <p:nvPicPr>
          <p:cNvPr id="8" name="Audio 7">
            <a:hlinkClick r:id="" action="ppaction://media"/>
            <a:extLst>
              <a:ext uri="{FF2B5EF4-FFF2-40B4-BE49-F238E27FC236}">
                <a16:creationId xmlns:a16="http://schemas.microsoft.com/office/drawing/2014/main" id="{54B899AF-8FA8-54C8-FF04-52FC470D8B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8734377"/>
      </p:ext>
    </p:extLst>
  </p:cSld>
  <p:clrMapOvr>
    <a:masterClrMapping/>
  </p:clrMapOvr>
  <mc:AlternateContent xmlns:mc="http://schemas.openxmlformats.org/markup-compatibility/2006">
    <mc:Choice xmlns:p14="http://schemas.microsoft.com/office/powerpoint/2010/main" Requires="p14">
      <p:transition spd="slow" p14:dur="2000" advTm="44778"/>
    </mc:Choice>
    <mc:Fallback>
      <p:transition spd="slow" advTm="44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0D7425-4155-4D94-8271-768C20FF08CC}"/>
              </a:ext>
            </a:extLst>
          </p:cNvPr>
          <p:cNvSpPr>
            <a:spLocks noGrp="1"/>
          </p:cNvSpPr>
          <p:nvPr>
            <p:ph type="body" sz="quarter" idx="10"/>
          </p:nvPr>
        </p:nvSpPr>
        <p:spPr/>
        <p:txBody>
          <a:bodyPr>
            <a:normAutofit fontScale="70000" lnSpcReduction="20000"/>
          </a:bodyPr>
          <a:lstStyle/>
          <a:p>
            <a:r>
              <a:rPr lang="en-US" dirty="0"/>
              <a:t>Bridging Divides: Respect &amp; Working Together</a:t>
            </a:r>
          </a:p>
          <a:p>
            <a:endParaRPr lang="en-US" dirty="0"/>
          </a:p>
          <a:p>
            <a:endParaRPr lang="en-US" dirty="0"/>
          </a:p>
        </p:txBody>
      </p:sp>
      <p:sp>
        <p:nvSpPr>
          <p:cNvPr id="5" name="Text Placeholder 2">
            <a:extLst>
              <a:ext uri="{FF2B5EF4-FFF2-40B4-BE49-F238E27FC236}">
                <a16:creationId xmlns:a16="http://schemas.microsoft.com/office/drawing/2014/main" id="{4BD6C924-3C3B-CE40-F7EF-DC3E4F28B41A}"/>
              </a:ext>
            </a:extLst>
          </p:cNvPr>
          <p:cNvSpPr>
            <a:spLocks noGrp="1"/>
          </p:cNvSpPr>
          <p:nvPr>
            <p:ph type="body" sz="quarter" idx="11"/>
          </p:nvPr>
        </p:nvSpPr>
        <p:spPr>
          <a:xfrm>
            <a:off x="730125" y="3429000"/>
            <a:ext cx="3170767" cy="461665"/>
          </a:xfrm>
        </p:spPr>
        <p:txBody>
          <a:bodyPr/>
          <a:lstStyle/>
          <a:p>
            <a:r>
              <a:rPr lang="en-US" dirty="0"/>
              <a:t>August 2022</a:t>
            </a:r>
          </a:p>
        </p:txBody>
      </p:sp>
      <p:pic>
        <p:nvPicPr>
          <p:cNvPr id="6" name="Picture 5">
            <a:extLst>
              <a:ext uri="{FF2B5EF4-FFF2-40B4-BE49-F238E27FC236}">
                <a16:creationId xmlns:a16="http://schemas.microsoft.com/office/drawing/2014/main" id="{1665CA56-AD1B-4E6B-B8F2-8F7708FF0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051" y="4448276"/>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67424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6C95F-B966-4B87-A187-8A8917EDF0D0}"/>
              </a:ext>
            </a:extLst>
          </p:cNvPr>
          <p:cNvSpPr>
            <a:spLocks noGrp="1"/>
          </p:cNvSpPr>
          <p:nvPr>
            <p:ph type="title"/>
          </p:nvPr>
        </p:nvSpPr>
        <p:spPr/>
        <p:txBody>
          <a:bodyPr/>
          <a:lstStyle/>
          <a:p>
            <a:r>
              <a:rPr lang="en-US" dirty="0"/>
              <a:t>What is Diversity? </a:t>
            </a:r>
          </a:p>
        </p:txBody>
      </p:sp>
      <p:sp>
        <p:nvSpPr>
          <p:cNvPr id="3" name="Content Placeholder 2">
            <a:extLst>
              <a:ext uri="{FF2B5EF4-FFF2-40B4-BE49-F238E27FC236}">
                <a16:creationId xmlns:a16="http://schemas.microsoft.com/office/drawing/2014/main" id="{AE43092E-2C0D-4F63-B4CF-BCA667756D31}"/>
              </a:ext>
            </a:extLst>
          </p:cNvPr>
          <p:cNvSpPr>
            <a:spLocks noGrp="1"/>
          </p:cNvSpPr>
          <p:nvPr>
            <p:ph idx="1"/>
          </p:nvPr>
        </p:nvSpPr>
        <p:spPr/>
        <p:txBody>
          <a:bodyPr/>
          <a:lstStyle/>
          <a:p>
            <a:pPr marL="0" indent="0">
              <a:buNone/>
            </a:pPr>
            <a:r>
              <a:rPr lang="en-US" dirty="0"/>
              <a:t>Understanding that each individual is unique, and recognizing our individual differences.  These can be along the dimensions of race, ethnicity, gender, sexual orientation, socio-economic status, age, physical abilities, religious beliefs, political beliefs, or ideologies </a:t>
            </a:r>
          </a:p>
        </p:txBody>
      </p:sp>
      <p:pic>
        <p:nvPicPr>
          <p:cNvPr id="4" name="Audio 3">
            <a:hlinkClick r:id="" action="ppaction://media"/>
            <a:extLst>
              <a:ext uri="{FF2B5EF4-FFF2-40B4-BE49-F238E27FC236}">
                <a16:creationId xmlns:a16="http://schemas.microsoft.com/office/drawing/2014/main" id="{0A437587-A21C-C97F-88A4-D983DF55AC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4311697"/>
      </p:ext>
    </p:extLst>
  </p:cSld>
  <p:clrMapOvr>
    <a:masterClrMapping/>
  </p:clrMapOvr>
  <mc:AlternateContent xmlns:mc="http://schemas.openxmlformats.org/markup-compatibility/2006">
    <mc:Choice xmlns:p14="http://schemas.microsoft.com/office/powerpoint/2010/main" Requires="p14">
      <p:transition spd="slow" p14:dur="2000" advTm="28733"/>
    </mc:Choice>
    <mc:Fallback>
      <p:transition spd="slow" advTm="28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83DB7-ED8B-457D-87A5-038CEF2BA2BB}"/>
              </a:ext>
            </a:extLst>
          </p:cNvPr>
          <p:cNvSpPr>
            <a:spLocks noGrp="1"/>
          </p:cNvSpPr>
          <p:nvPr>
            <p:ph type="title"/>
          </p:nvPr>
        </p:nvSpPr>
        <p:spPr/>
        <p:txBody>
          <a:bodyPr/>
          <a:lstStyle/>
          <a:p>
            <a:r>
              <a:rPr lang="en-US" dirty="0"/>
              <a:t>Advantages of Workforce Diversity </a:t>
            </a:r>
          </a:p>
        </p:txBody>
      </p:sp>
      <p:sp>
        <p:nvSpPr>
          <p:cNvPr id="3" name="Content Placeholder 2">
            <a:extLst>
              <a:ext uri="{FF2B5EF4-FFF2-40B4-BE49-F238E27FC236}">
                <a16:creationId xmlns:a16="http://schemas.microsoft.com/office/drawing/2014/main" id="{C2C000B4-BEF1-467D-A07A-F453E6EB52EB}"/>
              </a:ext>
            </a:extLst>
          </p:cNvPr>
          <p:cNvSpPr>
            <a:spLocks noGrp="1"/>
          </p:cNvSpPr>
          <p:nvPr>
            <p:ph idx="1"/>
          </p:nvPr>
        </p:nvSpPr>
        <p:spPr>
          <a:xfrm>
            <a:off x="3352800" y="1477934"/>
            <a:ext cx="8763000" cy="4941915"/>
          </a:xfrm>
        </p:spPr>
        <p:txBody>
          <a:bodyPr/>
          <a:lstStyle/>
          <a:p>
            <a:r>
              <a:rPr lang="en-US" dirty="0"/>
              <a:t>Creativity increases when people with different ways of solving difficult problems work together towards a common solution</a:t>
            </a:r>
          </a:p>
          <a:p>
            <a:r>
              <a:rPr lang="en-US" dirty="0"/>
              <a:t>Productivity increases exponentially when people of all cultures pull together towards a single inspiring goal </a:t>
            </a:r>
          </a:p>
          <a:p>
            <a:r>
              <a:rPr lang="en-US" dirty="0"/>
              <a:t>New attitudes are brought to the business table by people form diverse cultures </a:t>
            </a:r>
          </a:p>
        </p:txBody>
      </p:sp>
      <p:pic>
        <p:nvPicPr>
          <p:cNvPr id="4" name="Audio 3">
            <a:hlinkClick r:id="" action="ppaction://media"/>
            <a:extLst>
              <a:ext uri="{FF2B5EF4-FFF2-40B4-BE49-F238E27FC236}">
                <a16:creationId xmlns:a16="http://schemas.microsoft.com/office/drawing/2014/main" id="{B2879B74-D1A7-02AC-B0F7-EAE78B9D82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7789579"/>
      </p:ext>
    </p:extLst>
  </p:cSld>
  <p:clrMapOvr>
    <a:masterClrMapping/>
  </p:clrMapOvr>
  <mc:AlternateContent xmlns:mc="http://schemas.openxmlformats.org/markup-compatibility/2006">
    <mc:Choice xmlns:p14="http://schemas.microsoft.com/office/powerpoint/2010/main" Requires="p14">
      <p:transition spd="slow" p14:dur="2000" advTm="30172"/>
    </mc:Choice>
    <mc:Fallback>
      <p:transition spd="slow" advTm="3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84074-02B4-4B48-BB29-9856F2ACBCBB}"/>
              </a:ext>
            </a:extLst>
          </p:cNvPr>
          <p:cNvSpPr>
            <a:spLocks noGrp="1"/>
          </p:cNvSpPr>
          <p:nvPr>
            <p:ph type="title"/>
          </p:nvPr>
        </p:nvSpPr>
        <p:spPr/>
        <p:txBody>
          <a:bodyPr/>
          <a:lstStyle/>
          <a:p>
            <a:r>
              <a:rPr lang="en-US" dirty="0"/>
              <a:t>Advantages of Workplace Diversity </a:t>
            </a:r>
          </a:p>
        </p:txBody>
      </p:sp>
      <p:sp>
        <p:nvSpPr>
          <p:cNvPr id="3" name="Content Placeholder 2">
            <a:extLst>
              <a:ext uri="{FF2B5EF4-FFF2-40B4-BE49-F238E27FC236}">
                <a16:creationId xmlns:a16="http://schemas.microsoft.com/office/drawing/2014/main" id="{CF384463-C804-4A32-B3CB-D1E8BB4911ED}"/>
              </a:ext>
            </a:extLst>
          </p:cNvPr>
          <p:cNvSpPr>
            <a:spLocks noGrp="1"/>
          </p:cNvSpPr>
          <p:nvPr>
            <p:ph idx="1"/>
          </p:nvPr>
        </p:nvSpPr>
        <p:spPr>
          <a:xfrm>
            <a:off x="3183577" y="1378726"/>
            <a:ext cx="8763000" cy="4941915"/>
          </a:xfrm>
        </p:spPr>
        <p:txBody>
          <a:bodyPr>
            <a:normAutofit fontScale="92500"/>
          </a:bodyPr>
          <a:lstStyle/>
          <a:p>
            <a:r>
              <a:rPr lang="en-US" dirty="0"/>
              <a:t>Language skills are needed for today’s increasing global economy and diverse workers often have this proficiency</a:t>
            </a:r>
          </a:p>
          <a:p>
            <a:r>
              <a:rPr lang="en-US" dirty="0"/>
              <a:t>By relating to people of all backgrounds, Americans will gain a greater perspective on how different cultures operate and experience greater success in global business</a:t>
            </a:r>
          </a:p>
          <a:p>
            <a:r>
              <a:rPr lang="en-US" dirty="0"/>
              <a:t>New processes can result when people with different ideas come together and collaborate.  Workers must bring multiple skills to the environment, think cross- culturally, and adapt quickly to new situations</a:t>
            </a:r>
          </a:p>
        </p:txBody>
      </p:sp>
      <p:pic>
        <p:nvPicPr>
          <p:cNvPr id="4" name="Audio 3">
            <a:hlinkClick r:id="" action="ppaction://media"/>
            <a:extLst>
              <a:ext uri="{FF2B5EF4-FFF2-40B4-BE49-F238E27FC236}">
                <a16:creationId xmlns:a16="http://schemas.microsoft.com/office/drawing/2014/main" id="{2CB09AC4-7588-FE26-7EDC-28CD986D37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908597"/>
      </p:ext>
    </p:extLst>
  </p:cSld>
  <p:clrMapOvr>
    <a:masterClrMapping/>
  </p:clrMapOvr>
  <mc:AlternateContent xmlns:mc="http://schemas.openxmlformats.org/markup-compatibility/2006">
    <mc:Choice xmlns:p14="http://schemas.microsoft.com/office/powerpoint/2010/main" Requires="p14">
      <p:transition spd="slow" p14:dur="2000" advTm="36302"/>
    </mc:Choice>
    <mc:Fallback>
      <p:transition spd="slow" advTm="3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2D008-6F5A-4D22-BE5C-85B65EC9A4AC}"/>
              </a:ext>
            </a:extLst>
          </p:cNvPr>
          <p:cNvSpPr>
            <a:spLocks noGrp="1"/>
          </p:cNvSpPr>
          <p:nvPr>
            <p:ph type="title"/>
          </p:nvPr>
        </p:nvSpPr>
        <p:spPr/>
        <p:txBody>
          <a:bodyPr/>
          <a:lstStyle/>
          <a:p>
            <a:r>
              <a:rPr lang="en-US" dirty="0"/>
              <a:t>Barriers to Workplace Diversity </a:t>
            </a:r>
          </a:p>
        </p:txBody>
      </p:sp>
      <p:sp>
        <p:nvSpPr>
          <p:cNvPr id="3" name="Content Placeholder 2">
            <a:extLst>
              <a:ext uri="{FF2B5EF4-FFF2-40B4-BE49-F238E27FC236}">
                <a16:creationId xmlns:a16="http://schemas.microsoft.com/office/drawing/2014/main" id="{FA759969-4460-4C99-A78D-1B082A8C589A}"/>
              </a:ext>
            </a:extLst>
          </p:cNvPr>
          <p:cNvSpPr>
            <a:spLocks noGrp="1"/>
          </p:cNvSpPr>
          <p:nvPr>
            <p:ph idx="1"/>
          </p:nvPr>
        </p:nvSpPr>
        <p:spPr/>
        <p:txBody>
          <a:bodyPr/>
          <a:lstStyle/>
          <a:p>
            <a:r>
              <a:rPr lang="en-US" dirty="0"/>
              <a:t>We’re afraid our own perspective won’t be good enough </a:t>
            </a:r>
          </a:p>
          <a:p>
            <a:r>
              <a:rPr lang="en-US" dirty="0"/>
              <a:t>We invite the wrong people to the table</a:t>
            </a:r>
          </a:p>
          <a:p>
            <a:r>
              <a:rPr lang="en-US" dirty="0"/>
              <a:t>Deep cultural problems within the organization have not been addressed </a:t>
            </a:r>
          </a:p>
        </p:txBody>
      </p:sp>
      <p:pic>
        <p:nvPicPr>
          <p:cNvPr id="4" name="Audio 3">
            <a:hlinkClick r:id="" action="ppaction://media"/>
            <a:extLst>
              <a:ext uri="{FF2B5EF4-FFF2-40B4-BE49-F238E27FC236}">
                <a16:creationId xmlns:a16="http://schemas.microsoft.com/office/drawing/2014/main" id="{61235A87-E511-101B-C5F2-56A980FE47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6956910"/>
      </p:ext>
    </p:extLst>
  </p:cSld>
  <p:clrMapOvr>
    <a:masterClrMapping/>
  </p:clrMapOvr>
  <mc:AlternateContent xmlns:mc="http://schemas.openxmlformats.org/markup-compatibility/2006">
    <mc:Choice xmlns:p14="http://schemas.microsoft.com/office/powerpoint/2010/main" Requires="p14">
      <p:transition spd="slow" p14:dur="2000" advTm="20822"/>
    </mc:Choice>
    <mc:Fallback>
      <p:transition spd="slow" advTm="20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AF68-C4CC-4741-BE56-D6826C43AF33}"/>
              </a:ext>
            </a:extLst>
          </p:cNvPr>
          <p:cNvSpPr>
            <a:spLocks noGrp="1"/>
          </p:cNvSpPr>
          <p:nvPr>
            <p:ph type="title"/>
          </p:nvPr>
        </p:nvSpPr>
        <p:spPr/>
        <p:txBody>
          <a:bodyPr/>
          <a:lstStyle/>
          <a:p>
            <a:r>
              <a:rPr lang="en-US" dirty="0"/>
              <a:t>Actions to Overcome Barriers</a:t>
            </a:r>
          </a:p>
        </p:txBody>
      </p:sp>
      <p:sp>
        <p:nvSpPr>
          <p:cNvPr id="3" name="Content Placeholder 2">
            <a:extLst>
              <a:ext uri="{FF2B5EF4-FFF2-40B4-BE49-F238E27FC236}">
                <a16:creationId xmlns:a16="http://schemas.microsoft.com/office/drawing/2014/main" id="{15C5A4FA-8D1C-4990-8BE3-E533BA279F2E}"/>
              </a:ext>
            </a:extLst>
          </p:cNvPr>
          <p:cNvSpPr>
            <a:spLocks noGrp="1"/>
          </p:cNvSpPr>
          <p:nvPr>
            <p:ph idx="1"/>
          </p:nvPr>
        </p:nvSpPr>
        <p:spPr>
          <a:xfrm>
            <a:off x="3086622" y="1524645"/>
            <a:ext cx="8763000" cy="4941915"/>
          </a:xfrm>
        </p:spPr>
        <p:txBody>
          <a:bodyPr/>
          <a:lstStyle/>
          <a:p>
            <a:r>
              <a:rPr lang="en-US" dirty="0"/>
              <a:t>Host a meeting.  Start by identifying an issue in need of resolution and invite key influencers to the meeting </a:t>
            </a:r>
          </a:p>
          <a:p>
            <a:r>
              <a:rPr lang="en-US" dirty="0"/>
              <a:t>Abandon “right and wrong.”  Instead reframe right and wrong to what “will work” or “won’t work” for the matter at hand</a:t>
            </a:r>
          </a:p>
          <a:p>
            <a:r>
              <a:rPr lang="en-US" dirty="0"/>
              <a:t>Practice inclusion without illusion. Don’t just implement inclusion initiatives for the sake of best practices. Do so out of genuine curiosity and interest</a:t>
            </a:r>
          </a:p>
        </p:txBody>
      </p:sp>
      <p:pic>
        <p:nvPicPr>
          <p:cNvPr id="4" name="Audio 3">
            <a:hlinkClick r:id="" action="ppaction://media"/>
            <a:extLst>
              <a:ext uri="{FF2B5EF4-FFF2-40B4-BE49-F238E27FC236}">
                <a16:creationId xmlns:a16="http://schemas.microsoft.com/office/drawing/2014/main" id="{2EBC2C85-A424-BFF2-03C6-81124ED143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7256819"/>
      </p:ext>
    </p:extLst>
  </p:cSld>
  <p:clrMapOvr>
    <a:masterClrMapping/>
  </p:clrMapOvr>
  <mc:AlternateContent xmlns:mc="http://schemas.openxmlformats.org/markup-compatibility/2006">
    <mc:Choice xmlns:p14="http://schemas.microsoft.com/office/powerpoint/2010/main" Requires="p14">
      <p:transition spd="slow" p14:dur="2000" advTm="46125"/>
    </mc:Choice>
    <mc:Fallback>
      <p:transition spd="slow" advTm="46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HS 2018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598EDBC1-47FC-4F69-B6BE-2814C3DC8963}" vid="{47CA3AC7-BDDC-428F-B235-9D92B6265699}"/>
    </a:ext>
  </a:extLst>
</a:theme>
</file>

<file path=ppt/theme/theme2.xml><?xml version="1.0" encoding="utf-8"?>
<a:theme xmlns:a="http://schemas.openxmlformats.org/drawingml/2006/main" name="1_BHS 2018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HS 2018 Theme" id="{99102009-44A7-44BE-97B4-C5A5C371810C}" vid="{7976F7E3-43E6-4F2D-BF6E-11EE665F20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BHS.2018</Template>
  <TotalTime>6097</TotalTime>
  <Words>2142</Words>
  <Application>Microsoft Office PowerPoint</Application>
  <PresentationFormat>Widescreen</PresentationFormat>
  <Paragraphs>301</Paragraphs>
  <Slides>48</Slides>
  <Notes>19</Notes>
  <HiddenSlides>0</HiddenSlides>
  <MMClips>47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48</vt:i4>
      </vt:variant>
    </vt:vector>
  </HeadingPairs>
  <TitlesOfParts>
    <vt:vector size="55" baseType="lpstr">
      <vt:lpstr>Arial</vt:lpstr>
      <vt:lpstr>Calibri</vt:lpstr>
      <vt:lpstr>Courier New</vt:lpstr>
      <vt:lpstr>Helvetica</vt:lpstr>
      <vt:lpstr>Wingdings 3</vt:lpstr>
      <vt:lpstr>BHS 2018 Theme</vt:lpstr>
      <vt:lpstr>1_BHS 2018 Theme</vt:lpstr>
      <vt:lpstr>PowerPoint Presentation</vt:lpstr>
      <vt:lpstr>State Employee Assistance Program</vt:lpstr>
      <vt:lpstr>Objectives</vt:lpstr>
      <vt:lpstr>Embracing Diversity</vt:lpstr>
      <vt:lpstr>What is Diversity? </vt:lpstr>
      <vt:lpstr>Advantages of Workforce Diversity </vt:lpstr>
      <vt:lpstr>Advantages of Workplace Diversity </vt:lpstr>
      <vt:lpstr>Barriers to Workplace Diversity </vt:lpstr>
      <vt:lpstr>Actions to Overcome Barriers</vt:lpstr>
      <vt:lpstr>PowerPoint Presentation</vt:lpstr>
      <vt:lpstr>Workplace Bullying </vt:lpstr>
      <vt:lpstr>Why Employees Bully Each Other </vt:lpstr>
      <vt:lpstr>Why Employees Bully Each Other </vt:lpstr>
      <vt:lpstr>How Bullying Affects Organizations </vt:lpstr>
      <vt:lpstr>PowerPoint Presentation</vt:lpstr>
      <vt:lpstr>Professionalism 101 </vt:lpstr>
      <vt:lpstr>Professionalism 101 </vt:lpstr>
      <vt:lpstr>What is a Respectful Workplace? </vt:lpstr>
      <vt:lpstr>What is NOT a Respectful Workplace? </vt:lpstr>
      <vt:lpstr>Effects of “Disrespect” </vt:lpstr>
      <vt:lpstr>Respecting Our Differences </vt:lpstr>
      <vt:lpstr>When Employees Disagree  </vt:lpstr>
      <vt:lpstr>When Employees Disagree </vt:lpstr>
      <vt:lpstr> Employees’ Role in Creating a Respectful Workplace</vt:lpstr>
      <vt:lpstr>Leaders’ Role in Creating a  Respectful Workplace </vt:lpstr>
      <vt:lpstr>PowerPoint Presentation</vt:lpstr>
      <vt:lpstr>What is Good Communication?  </vt:lpstr>
      <vt:lpstr>What is Good Communication? </vt:lpstr>
      <vt:lpstr> What is Good Communication? </vt:lpstr>
      <vt:lpstr>Good Communication </vt:lpstr>
      <vt:lpstr>Listening </vt:lpstr>
      <vt:lpstr>Being Aware of Body Language  </vt:lpstr>
      <vt:lpstr>Being Aware of Body Language</vt:lpstr>
      <vt:lpstr>Managing Stress </vt:lpstr>
      <vt:lpstr>Managing Stress</vt:lpstr>
      <vt:lpstr>In Summary: Learning From Your Emotions   </vt:lpstr>
      <vt:lpstr>In Summary:  Learning From Your Emotions </vt:lpstr>
      <vt:lpstr>In Summary: Respecting Others </vt:lpstr>
      <vt:lpstr>In Summary: Small Changes Can Have a Big Impact</vt:lpstr>
      <vt:lpstr>Review of Your BHS Benefits</vt:lpstr>
      <vt:lpstr>About BHS: At a Glance</vt:lpstr>
      <vt:lpstr>State of Alabama: EAP Benefits</vt:lpstr>
      <vt:lpstr>Accessing the EAP</vt:lpstr>
      <vt:lpstr>Accessing the EAP</vt:lpstr>
      <vt:lpstr>PowerPoint Presentation</vt:lpstr>
      <vt:lpstr>More Information About Your EAP Benefit www.behavioralhealthsystems.com</vt:lpstr>
      <vt:lpstr>Introducing BHS MemberAccess Mobile App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Rodgers</dc:creator>
  <cp:lastModifiedBy>Debra Nickolson</cp:lastModifiedBy>
  <cp:revision>146</cp:revision>
  <cp:lastPrinted>2020-05-26T14:54:45Z</cp:lastPrinted>
  <dcterms:created xsi:type="dcterms:W3CDTF">2018-07-13T14:49:12Z</dcterms:created>
  <dcterms:modified xsi:type="dcterms:W3CDTF">2022-08-10T14:55:51Z</dcterms:modified>
</cp:coreProperties>
</file>